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6" r:id="rId9"/>
    <p:sldId id="275" r:id="rId10"/>
    <p:sldId id="276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1" d="100"/>
          <a:sy n="31" d="100"/>
        </p:scale>
        <p:origin x="-25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7" Type="http://schemas.openxmlformats.org/officeDocument/2006/relationships/slide" Target="slides/slide6.xml"/><Relationship Id="rId16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9" Type="http://schemas.openxmlformats.org/officeDocument/2006/relationships/tableStyles" Target="tableStyles.xml"/><Relationship Id="rId10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US$</c:v>
                </c:pt>
              </c:strCache>
            </c:strRef>
          </c:tx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Sheet1!$B$2:$B$17</c:f>
              <c:numCache>
                <c:formatCode>0.00</c:formatCode>
                <c:ptCount val="16"/>
                <c:pt idx="0">
                  <c:v>0.58</c:v>
                </c:pt>
                <c:pt idx="1">
                  <c:v>0.51</c:v>
                </c:pt>
                <c:pt idx="2">
                  <c:v>0.54</c:v>
                </c:pt>
                <c:pt idx="3">
                  <c:v>0.65</c:v>
                </c:pt>
                <c:pt idx="4">
                  <c:v>0.73</c:v>
                </c:pt>
                <c:pt idx="5">
                  <c:v>0.76</c:v>
                </c:pt>
                <c:pt idx="6">
                  <c:v>0.75</c:v>
                </c:pt>
                <c:pt idx="7">
                  <c:v>0.83</c:v>
                </c:pt>
                <c:pt idx="8">
                  <c:v>0.85</c:v>
                </c:pt>
                <c:pt idx="9">
                  <c:v>0.79</c:v>
                </c:pt>
                <c:pt idx="10">
                  <c:v>0.91</c:v>
                </c:pt>
                <c:pt idx="11">
                  <c:v>1.03</c:v>
                </c:pt>
                <c:pt idx="12">
                  <c:v>1.03</c:v>
                </c:pt>
                <c:pt idx="13">
                  <c:v>0.96</c:v>
                </c:pt>
                <c:pt idx="14">
                  <c:v>0.9</c:v>
                </c:pt>
                <c:pt idx="15">
                  <c:v>0.78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UK£</c:v>
                </c:pt>
              </c:strCache>
            </c:strRef>
          </c:tx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Sheet1!$C$2:$C$17</c:f>
              <c:numCache>
                <c:formatCode>0.00</c:formatCode>
                <c:ptCount val="16"/>
                <c:pt idx="0">
                  <c:v>0.38</c:v>
                </c:pt>
                <c:pt idx="1">
                  <c:v>0.35</c:v>
                </c:pt>
                <c:pt idx="2">
                  <c:v>0.36</c:v>
                </c:pt>
                <c:pt idx="3">
                  <c:v>0.4</c:v>
                </c:pt>
                <c:pt idx="4">
                  <c:v>0.4</c:v>
                </c:pt>
                <c:pt idx="5">
                  <c:v>0.42</c:v>
                </c:pt>
                <c:pt idx="6">
                  <c:v>0.41</c:v>
                </c:pt>
                <c:pt idx="7">
                  <c:v>0.42</c:v>
                </c:pt>
                <c:pt idx="8">
                  <c:v>0.46</c:v>
                </c:pt>
                <c:pt idx="9">
                  <c:v>0.5</c:v>
                </c:pt>
                <c:pt idx="10">
                  <c:v>0.59</c:v>
                </c:pt>
                <c:pt idx="11">
                  <c:v>0.64</c:v>
                </c:pt>
                <c:pt idx="12">
                  <c:v>0.65</c:v>
                </c:pt>
                <c:pt idx="13">
                  <c:v>0.62</c:v>
                </c:pt>
                <c:pt idx="14">
                  <c:v>0.55</c:v>
                </c:pt>
                <c:pt idx="15">
                  <c:v>0.52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1457064"/>
        <c:axId val="2111277896"/>
      </c:lineChart>
      <c:catAx>
        <c:axId val="2111457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1277896"/>
        <c:crosses val="autoZero"/>
        <c:auto val="1"/>
        <c:lblAlgn val="ctr"/>
        <c:lblOffset val="100"/>
        <c:noMultiLvlLbl val="0"/>
      </c:catAx>
      <c:valAx>
        <c:axId val="211127789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2111457064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1CE8-4F2D-1644-AE4F-48CDC5841AB5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85285-A720-7A4A-AEA3-017F890A9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8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2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8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3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0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4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8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9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3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5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7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3CDB9-114F-DB46-A75D-218750C0C073}" type="datetimeFigureOut">
              <a:rPr lang="en-US" smtClean="0"/>
              <a:t>13/05/15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8FE9-6B58-6543-8D80-4768ADDA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0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Valuations and changing</a:t>
            </a:r>
            <a:br>
              <a:rPr lang="en-US" dirty="0" smtClean="0"/>
            </a:br>
            <a:r>
              <a:rPr lang="en-US" dirty="0" smtClean="0"/>
              <a:t>exchange </a:t>
            </a:r>
            <a:r>
              <a:rPr lang="en-US" dirty="0"/>
              <a:t>r</a:t>
            </a:r>
            <a:r>
              <a:rPr lang="en-US" dirty="0" smtClean="0"/>
              <a:t>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59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546091"/>
          </a:xfrm>
        </p:spPr>
        <p:txBody>
          <a:bodyPr>
            <a:normAutofit/>
          </a:bodyPr>
          <a:lstStyle/>
          <a:p>
            <a:r>
              <a:rPr lang="en-US" dirty="0"/>
              <a:t>Sale of comparable painting</a:t>
            </a:r>
            <a:br>
              <a:rPr lang="en-US" dirty="0"/>
            </a:br>
            <a:r>
              <a:rPr lang="en-US" dirty="0"/>
              <a:t>note: converted at exchange rate as at date of valuation 1 July 2013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230654"/>
              </p:ext>
            </p:extLst>
          </p:nvPr>
        </p:nvGraphicFramePr>
        <p:xfrm>
          <a:off x="457200" y="3513138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661"/>
                <a:gridCol w="1979310"/>
                <a:gridCol w="200662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Place and date of sale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Price including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buyer’s 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Converted to AUD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Mrs</a:t>
                      </a:r>
                      <a:r>
                        <a:rPr lang="en-US" dirty="0" smtClean="0"/>
                        <a:t> White’s purchase</a:t>
                      </a:r>
                      <a:r>
                        <a:rPr lang="en-US" baseline="0" dirty="0" smtClean="0"/>
                        <a:t> at Christie’s 2001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£100,000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$161,000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Comparable painting sold Sotheby’s 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£100,000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$161,000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CGP Valuation </a:t>
                      </a:r>
                      <a:r>
                        <a:rPr lang="en-US" dirty="0" err="1" smtClean="0"/>
                        <a:t>Valuer</a:t>
                      </a:r>
                      <a:r>
                        <a:rPr lang="en-US" dirty="0" smtClean="0"/>
                        <a:t> 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$161,000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688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Valuer</a:t>
            </a:r>
            <a:r>
              <a:rPr lang="en-US" dirty="0" smtClean="0"/>
              <a:t> 1 argued that 10% GST  was applicable. Their final valuation was $250,250.</a:t>
            </a:r>
          </a:p>
          <a:p>
            <a:endParaRPr lang="en-US" dirty="0" smtClean="0"/>
          </a:p>
          <a:p>
            <a:r>
              <a:rPr lang="en-US" dirty="0" err="1" smtClean="0"/>
              <a:t>Valuer</a:t>
            </a:r>
            <a:r>
              <a:rPr lang="en-US" dirty="0" smtClean="0"/>
              <a:t> 2 </a:t>
            </a:r>
            <a:r>
              <a:rPr lang="en-US" dirty="0" err="1" smtClean="0"/>
              <a:t>didn</a:t>
            </a:r>
            <a:r>
              <a:rPr lang="fr-FR" dirty="0" smtClean="0"/>
              <a:t>’</a:t>
            </a:r>
            <a:r>
              <a:rPr lang="en-US" dirty="0" smtClean="0"/>
              <a:t>t add GST. </a:t>
            </a:r>
            <a:br>
              <a:rPr lang="en-US" dirty="0" smtClean="0"/>
            </a:br>
            <a:r>
              <a:rPr lang="en-US" dirty="0" smtClean="0"/>
              <a:t>Their final valuation was $161,000.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70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 Discussion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5441"/>
            <a:ext cx="8229600" cy="2804233"/>
          </a:xfrm>
        </p:spPr>
        <p:txBody>
          <a:bodyPr/>
          <a:lstStyle/>
          <a:p>
            <a:r>
              <a:rPr lang="en-US" dirty="0" smtClean="0"/>
              <a:t>Managing </a:t>
            </a:r>
            <a:r>
              <a:rPr lang="en-US" dirty="0"/>
              <a:t>d</a:t>
            </a:r>
            <a:r>
              <a:rPr lang="en-US" dirty="0" smtClean="0"/>
              <a:t>onor expectations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Managing Auditor expectations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1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 Exchange Rates since 2000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0973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249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Mr</a:t>
            </a:r>
            <a:r>
              <a:rPr lang="en-US" dirty="0" smtClean="0"/>
              <a:t> Green purchased a rare book from an American dealer on 1 July 2000 for US $27,000 . </a:t>
            </a:r>
          </a:p>
          <a:p>
            <a:r>
              <a:rPr lang="en-US" dirty="0" smtClean="0"/>
              <a:t>He wishes  to make a CGP donation to an Australian library on dated 1 March 2015.</a:t>
            </a:r>
          </a:p>
          <a:p>
            <a:r>
              <a:rPr lang="en-US" dirty="0" smtClean="0"/>
              <a:t>Since 2000, there has been a modest but steady increase in the value of the book in U.S. and U.K. markets.</a:t>
            </a:r>
          </a:p>
        </p:txBody>
      </p:sp>
    </p:spTree>
    <p:extLst>
      <p:ext uri="{BB962C8B-B14F-4D97-AF65-F5344CB8AC3E}">
        <p14:creationId xmlns:p14="http://schemas.microsoft.com/office/powerpoint/2010/main" val="1888141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877" y="458889"/>
            <a:ext cx="8229600" cy="1952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Comparable Sales</a:t>
            </a:r>
            <a:br>
              <a:rPr lang="en-US" dirty="0" smtClean="0"/>
            </a:br>
            <a:r>
              <a:rPr lang="en-US" dirty="0" smtClean="0"/>
              <a:t>note: converted at exchange rate as at date of sale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265309"/>
              </p:ext>
            </p:extLst>
          </p:nvPr>
        </p:nvGraphicFramePr>
        <p:xfrm>
          <a:off x="4668523" y="15251930"/>
          <a:ext cx="7184590" cy="482806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844464"/>
                <a:gridCol w="1793046"/>
                <a:gridCol w="1547080"/>
              </a:tblGrid>
              <a:tr h="8083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Place</a:t>
                      </a:r>
                      <a:r>
                        <a:rPr lang="en-US" baseline="0" dirty="0" smtClean="0"/>
                        <a:t> and Date of Sale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Purchase</a:t>
                      </a:r>
                      <a:r>
                        <a:rPr lang="en-US" baseline="0" dirty="0" smtClean="0"/>
                        <a:t> Price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AU$</a:t>
                      </a:r>
                      <a:r>
                        <a:rPr lang="en-US" baseline="0" dirty="0" smtClean="0"/>
                        <a:t> price at date of sale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9717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Sotheby’s New</a:t>
                      </a:r>
                      <a:r>
                        <a:rPr lang="en-US" baseline="0" dirty="0" smtClean="0"/>
                        <a:t> York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 Feb 2011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US$30,000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$30,200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79475">
                <a:tc>
                  <a:txBody>
                    <a:bodyPr/>
                    <a:lstStyle/>
                    <a:p>
                      <a:r>
                        <a:rPr lang="en-US" dirty="0" smtClean="0"/>
                        <a:t>Bonham’s London </a:t>
                      </a:r>
                    </a:p>
                    <a:p>
                      <a:r>
                        <a:rPr lang="en-US" dirty="0" smtClean="0"/>
                        <a:t>1 Dec 2012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£22,000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$34,300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5619">
                <a:tc>
                  <a:txBody>
                    <a:bodyPr/>
                    <a:lstStyle/>
                    <a:p>
                      <a:r>
                        <a:rPr lang="en-US" dirty="0" smtClean="0"/>
                        <a:t>Rare Book Dealer</a:t>
                      </a:r>
                    </a:p>
                    <a:p>
                      <a:r>
                        <a:rPr lang="en-US" dirty="0" smtClean="0"/>
                        <a:t>Los Angeles</a:t>
                      </a:r>
                    </a:p>
                    <a:p>
                      <a:r>
                        <a:rPr lang="en-US" dirty="0" smtClean="0"/>
                        <a:t>1 Feb 2015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US$32,000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$41,140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38788">
                <a:tc>
                  <a:txBody>
                    <a:bodyPr/>
                    <a:lstStyle/>
                    <a:p>
                      <a:r>
                        <a:rPr lang="en-US" dirty="0" smtClean="0"/>
                        <a:t>Rare Book</a:t>
                      </a:r>
                      <a:r>
                        <a:rPr lang="en-US" baseline="0" dirty="0" smtClean="0"/>
                        <a:t> Dealer London current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£25,00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$47,500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51589"/>
              </p:ext>
            </p:extLst>
          </p:nvPr>
        </p:nvGraphicFramePr>
        <p:xfrm>
          <a:off x="362877" y="2689308"/>
          <a:ext cx="8270558" cy="30175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856167"/>
                <a:gridCol w="1739681"/>
                <a:gridCol w="1674710"/>
              </a:tblGrid>
              <a:tr h="7507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Place</a:t>
                      </a:r>
                      <a:r>
                        <a:rPr lang="en-US" baseline="0" dirty="0" smtClean="0"/>
                        <a:t> and Date of Sale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Purchase</a:t>
                      </a:r>
                      <a:r>
                        <a:rPr lang="en-US" baseline="0" dirty="0" smtClean="0"/>
                        <a:t> Price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Converted to AUD</a:t>
                      </a:r>
                      <a:r>
                        <a:rPr lang="en-US" baseline="0" dirty="0" smtClean="0"/>
                        <a:t> at date of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each sale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00306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purchase price 1 July 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US$27,000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$41,100</a:t>
                      </a:r>
                      <a:endParaRPr lang="en-US" dirty="0"/>
                    </a:p>
                  </a:txBody>
                  <a:tcPr/>
                </a:tc>
              </a:tr>
              <a:tr h="3003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Sotheby’s New</a:t>
                      </a:r>
                      <a:r>
                        <a:rPr lang="en-US" baseline="0" dirty="0" smtClean="0"/>
                        <a:t> York 1 Feb 2011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US$32,000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$32,200</a:t>
                      </a:r>
                    </a:p>
                  </a:txBody>
                  <a:tcPr/>
                </a:tc>
              </a:tr>
              <a:tr h="300306">
                <a:tc>
                  <a:txBody>
                    <a:bodyPr/>
                    <a:lstStyle/>
                    <a:p>
                      <a:r>
                        <a:rPr lang="en-US" dirty="0" smtClean="0"/>
                        <a:t>Bonham’s London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 Dec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£22,000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$34,300</a:t>
                      </a:r>
                    </a:p>
                  </a:txBody>
                  <a:tcPr/>
                </a:tc>
              </a:tr>
              <a:tr h="300306">
                <a:tc>
                  <a:txBody>
                    <a:bodyPr/>
                    <a:lstStyle/>
                    <a:p>
                      <a:r>
                        <a:rPr lang="en-US" dirty="0" smtClean="0"/>
                        <a:t>Rare Book Dealer Los Angeles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 Nov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US$34,000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$35,800</a:t>
                      </a:r>
                    </a:p>
                  </a:txBody>
                  <a:tcPr/>
                </a:tc>
              </a:tr>
              <a:tr h="300306">
                <a:tc>
                  <a:txBody>
                    <a:bodyPr/>
                    <a:lstStyle/>
                    <a:p>
                      <a:r>
                        <a:rPr lang="en-US" dirty="0" smtClean="0"/>
                        <a:t> CGP Valuation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Valuer</a:t>
                      </a:r>
                      <a:r>
                        <a:rPr lang="en-US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$36,500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907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841" y="757702"/>
            <a:ext cx="8548985" cy="1312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Comparable Sales</a:t>
            </a:r>
            <a:br>
              <a:rPr lang="en-US" dirty="0" smtClean="0"/>
            </a:br>
            <a:r>
              <a:rPr lang="en-US" dirty="0" smtClean="0"/>
              <a:t>note: converted at exchange rate as at date of valuation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736349"/>
              </p:ext>
            </p:extLst>
          </p:nvPr>
        </p:nvGraphicFramePr>
        <p:xfrm>
          <a:off x="457200" y="2603354"/>
          <a:ext cx="8229600" cy="30429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65788"/>
                <a:gridCol w="1686317"/>
                <a:gridCol w="1877495"/>
              </a:tblGrid>
              <a:tr h="11531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Place</a:t>
                      </a:r>
                      <a:r>
                        <a:rPr lang="en-US" baseline="0" dirty="0" smtClean="0"/>
                        <a:t> and Date of Sale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Purchase</a:t>
                      </a:r>
                      <a:r>
                        <a:rPr lang="en-US" baseline="0" dirty="0" smtClean="0"/>
                        <a:t> Price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Converted to AUD at date of valuation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1 March 2015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purchase price 1</a:t>
                      </a:r>
                      <a:r>
                        <a:rPr lang="en-US" baseline="0" dirty="0" smtClean="0"/>
                        <a:t> July</a:t>
                      </a:r>
                      <a:r>
                        <a:rPr lang="en-US" dirty="0" smtClean="0"/>
                        <a:t> 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US$27,000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$34,600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Sotheby’s New</a:t>
                      </a:r>
                      <a:r>
                        <a:rPr lang="en-US" baseline="0" dirty="0" smtClean="0"/>
                        <a:t> York 1 Feb 2011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US$32,000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$41,140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Bonham’s London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 Dec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£22,000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$42,600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Rare Book Dealer Los Angeles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 Nov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US$34,000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$43,700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CGP Valuation </a:t>
                      </a:r>
                      <a:r>
                        <a:rPr lang="en-US" dirty="0" err="1" smtClean="0"/>
                        <a:t>Valuer</a:t>
                      </a:r>
                      <a:r>
                        <a:rPr lang="en-US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$45,000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31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arrival in Australia, the book attracted </a:t>
            </a:r>
            <a:br>
              <a:rPr lang="en-US" dirty="0" smtClean="0"/>
            </a:br>
            <a:r>
              <a:rPr lang="en-US" dirty="0" smtClean="0"/>
              <a:t>10 % GST calculated on AU$41,100, </a:t>
            </a:r>
            <a:r>
              <a:rPr lang="en-US" dirty="0" err="1" smtClean="0"/>
              <a:t>ie</a:t>
            </a:r>
            <a:r>
              <a:rPr lang="en-US" dirty="0" smtClean="0"/>
              <a:t>. $4,100</a:t>
            </a:r>
          </a:p>
          <a:p>
            <a:r>
              <a:rPr lang="en-US" dirty="0" smtClean="0"/>
              <a:t>Therefore his total purchase price was </a:t>
            </a:r>
            <a:br>
              <a:rPr lang="en-US" dirty="0" smtClean="0"/>
            </a:br>
            <a:r>
              <a:rPr lang="en-US" dirty="0" smtClean="0"/>
              <a:t>AU$45,100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5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312"/>
            <a:ext cx="8229600" cy="5485852"/>
          </a:xfrm>
        </p:spPr>
        <p:txBody>
          <a:bodyPr/>
          <a:lstStyle/>
          <a:p>
            <a:r>
              <a:rPr lang="en-US" dirty="0" smtClean="0"/>
              <a:t>CGP forms state that the sales prices quoted must be GST inclusive</a:t>
            </a:r>
          </a:p>
          <a:p>
            <a:r>
              <a:rPr lang="en-US" dirty="0" smtClean="0"/>
              <a:t>Thus in the scenarios given above, the CGP valuation should either be:</a:t>
            </a:r>
          </a:p>
          <a:p>
            <a:pPr marL="0" indent="0">
              <a:buNone/>
            </a:pPr>
            <a:r>
              <a:rPr lang="en-US" dirty="0" smtClean="0"/>
              <a:t>	$36,500 + 10% =  $40,150 or</a:t>
            </a:r>
          </a:p>
          <a:p>
            <a:pPr marL="0" indent="0">
              <a:buNone/>
            </a:pPr>
            <a:r>
              <a:rPr lang="en-US" dirty="0" smtClean="0"/>
              <a:t>	$45,000 + 10% =  $49,500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69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Mrs</a:t>
            </a:r>
            <a:r>
              <a:rPr lang="en-US" dirty="0" smtClean="0"/>
              <a:t> White, a wealthy collector and generous donor to a particular Australian institution.</a:t>
            </a:r>
          </a:p>
          <a:p>
            <a:r>
              <a:rPr lang="en-US" dirty="0" err="1" smtClean="0"/>
              <a:t>Mrs</a:t>
            </a:r>
            <a:r>
              <a:rPr lang="en-US" dirty="0" smtClean="0"/>
              <a:t> White died in 2012 and her children decided to donate her entire collection as a CGP to her preferred Australian institution in 2013.</a:t>
            </a:r>
          </a:p>
          <a:p>
            <a:r>
              <a:rPr lang="en-US" dirty="0" smtClean="0"/>
              <a:t>Donation included one painting purchased in London </a:t>
            </a:r>
            <a:r>
              <a:rPr lang="en-US" dirty="0"/>
              <a:t>for </a:t>
            </a:r>
            <a:r>
              <a:rPr lang="en-US" dirty="0" smtClean="0"/>
              <a:t>£</a:t>
            </a:r>
            <a:r>
              <a:rPr lang="en-US" dirty="0"/>
              <a:t>100,000 or </a:t>
            </a:r>
            <a:r>
              <a:rPr lang="en-US" dirty="0" smtClean="0"/>
              <a:t>AU</a:t>
            </a:r>
            <a:r>
              <a:rPr lang="en-US" dirty="0"/>
              <a:t>$285,000.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was also GST </a:t>
            </a:r>
            <a:r>
              <a:rPr lang="en-US" dirty="0" smtClean="0"/>
              <a:t>paid on </a:t>
            </a:r>
            <a:r>
              <a:rPr lang="en-US" dirty="0"/>
              <a:t>landing in Australia, giving a total of $314,250.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76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242"/>
            <a:ext cx="8229600" cy="1699035"/>
          </a:xfrm>
        </p:spPr>
        <p:txBody>
          <a:bodyPr>
            <a:normAutofit fontScale="90000"/>
          </a:bodyPr>
          <a:lstStyle/>
          <a:p>
            <a:r>
              <a:rPr lang="en-US" dirty="0"/>
              <a:t>Sale of comparable painting</a:t>
            </a:r>
            <a:br>
              <a:rPr lang="en-US" dirty="0"/>
            </a:br>
            <a:r>
              <a:rPr lang="en-US" dirty="0"/>
              <a:t>note: converted at exchange rate as at date of sale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125626"/>
              </p:ext>
            </p:extLst>
          </p:nvPr>
        </p:nvGraphicFramePr>
        <p:xfrm>
          <a:off x="457200" y="3200400"/>
          <a:ext cx="8229600" cy="17526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59121"/>
                <a:gridCol w="1913333"/>
                <a:gridCol w="19571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Place and date of sale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 including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buyer’s premium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Converted to AUD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Mrs</a:t>
                      </a:r>
                      <a:r>
                        <a:rPr lang="en-US" dirty="0" smtClean="0"/>
                        <a:t> White’s purchase</a:t>
                      </a:r>
                      <a:r>
                        <a:rPr lang="en-US" baseline="0" dirty="0" smtClean="0"/>
                        <a:t> at Christie’s 2001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£100,000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$285,000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Comparable painting sold Sotheby’s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£100,000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$170,000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CGP valuation </a:t>
                      </a:r>
                      <a:r>
                        <a:rPr lang="en-US" dirty="0" err="1" smtClean="0"/>
                        <a:t>Valuer</a:t>
                      </a:r>
                      <a:r>
                        <a:rPr lang="en-US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$227,500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15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7652F5B7034047B6C70F9AEB8ED43B" ma:contentTypeVersion="15" ma:contentTypeDescription="Create a new document." ma:contentTypeScope="" ma:versionID="145ed5898435132d82025dda281a4717">
  <xsd:schema xmlns:xsd="http://www.w3.org/2001/XMLSchema" xmlns:xs="http://www.w3.org/2001/XMLSchema" xmlns:p="http://schemas.microsoft.com/office/2006/metadata/properties" xmlns:ns2="e9c2b902-71aa-4872-9563-5558862f0048" xmlns:ns3="2e1b98ae-4ad8-4f94-b2e9-2941d01c86a2" targetNamespace="http://schemas.microsoft.com/office/2006/metadata/properties" ma:root="true" ma:fieldsID="86627574984cff5ceec644bfd218b5f5" ns2:_="" ns3:_="">
    <xsd:import namespace="e9c2b902-71aa-4872-9563-5558862f0048"/>
    <xsd:import namespace="2e1b98ae-4ad8-4f94-b2e9-2941d01c86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c2b902-71aa-4872-9563-5558862f00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fa6e375-89d1-4f89-9ebf-5f6e204b5e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b98ae-4ad8-4f94-b2e9-2941d01c86a2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2f91749-88f7-45b6-b363-1abbe739a771}" ma:internalName="TaxCatchAll" ma:showField="CatchAllData" ma:web="2e1b98ae-4ad8-4f94-b2e9-2941d01c86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5413AA-CF22-4C2D-8615-E3A49BCCF31B}"/>
</file>

<file path=customXml/itemProps2.xml><?xml version="1.0" encoding="utf-8"?>
<ds:datastoreItem xmlns:ds="http://schemas.openxmlformats.org/officeDocument/2006/customXml" ds:itemID="{7E6EFE08-9D32-43F7-A641-6A6B781B9ACC}"/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491</Words>
  <Application>Microsoft Macintosh PowerPoint</Application>
  <PresentationFormat>On-screen Show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Valuations and changing exchange rates</vt:lpstr>
      <vt:lpstr>AUD Exchange Rates since 2000</vt:lpstr>
      <vt:lpstr>Case Study 1</vt:lpstr>
      <vt:lpstr>Comparable Sales note: converted at exchange rate as at date of sale </vt:lpstr>
      <vt:lpstr>Comparable Sales note: converted at exchange rate as at date of valuation </vt:lpstr>
      <vt:lpstr>GST considerations</vt:lpstr>
      <vt:lpstr>PowerPoint Presentation</vt:lpstr>
      <vt:lpstr>Case Study 2</vt:lpstr>
      <vt:lpstr>Sale of comparable painting note: converted at exchange rate as at date of sale </vt:lpstr>
      <vt:lpstr>Sale of comparable painting note: converted at exchange rate as at date of valuation 1 July 2013</vt:lpstr>
      <vt:lpstr>GST Considerations</vt:lpstr>
      <vt:lpstr>Exchange Rate Discussion Points</vt:lpstr>
    </vt:vector>
  </TitlesOfParts>
  <Company>Adrienne Carlson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Adrienne Carlson</dc:creator>
  <cp:lastModifiedBy>Adrienne Carlson</cp:lastModifiedBy>
  <cp:revision>52</cp:revision>
  <dcterms:created xsi:type="dcterms:W3CDTF">2015-05-12T08:17:51Z</dcterms:created>
  <dcterms:modified xsi:type="dcterms:W3CDTF">2015-05-13T02:55:05Z</dcterms:modified>
</cp:coreProperties>
</file>