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527" autoAdjust="0"/>
  </p:normalViewPr>
  <p:slideViewPr>
    <p:cSldViewPr>
      <p:cViewPr varScale="1">
        <p:scale>
          <a:sx n="59" d="100"/>
          <a:sy n="59" d="100"/>
        </p:scale>
        <p:origin x="175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54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26320B-D1A3-4287-92E3-3C1250AA8AFA}" type="datetimeFigureOut">
              <a:rPr lang="en-NZ" smtClean="0"/>
              <a:t>20/05/2015</a:t>
            </a:fld>
            <a:endParaRPr lang="en-N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089F4AD-7A16-48AE-BA56-432DD4123075}" type="slidenum">
              <a:rPr lang="en-NZ" smtClean="0"/>
              <a:t>‹#›</a:t>
            </a:fld>
            <a:endParaRPr lang="en-NZ"/>
          </a:p>
        </p:txBody>
      </p:sp>
      <p:sp>
        <p:nvSpPr>
          <p:cNvPr id="6" name="Footer Placeholder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Tree>
    <p:extLst>
      <p:ext uri="{BB962C8B-B14F-4D97-AF65-F5344CB8AC3E}">
        <p14:creationId xmlns:p14="http://schemas.microsoft.com/office/powerpoint/2010/main" val="204728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BBC93-6C67-4A7B-8789-E51EA0FF569B}" type="datetimeFigureOut">
              <a:rPr lang="en-NZ" smtClean="0"/>
              <a:t>20/05/2015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6772B-BB37-4100-B40F-E7D703F0D1D1}" type="slidenum">
              <a:rPr lang="en-NZ" smtClean="0"/>
              <a:t>‹#›</a:t>
            </a:fld>
            <a:endParaRPr lang="en-NZ"/>
          </a:p>
        </p:txBody>
      </p:sp>
    </p:spTree>
    <p:extLst>
      <p:ext uri="{BB962C8B-B14F-4D97-AF65-F5344CB8AC3E}">
        <p14:creationId xmlns:p14="http://schemas.microsoft.com/office/powerpoint/2010/main" val="3768903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aa.archivists.org/Scripts/4Disapi.dll/4DCGI/committees/SAACS-TSEACCP.html?Action=Show_Comm_Detail&amp;CommCode=SAA**CS-TSEACCP" TargetMode="External"/><Relationship Id="rId3" Type="http://schemas.openxmlformats.org/officeDocument/2006/relationships/hyperlink" Target="http://en.wikipedia.org/wiki/XML" TargetMode="External"/><Relationship Id="rId7" Type="http://schemas.openxmlformats.org/officeDocument/2006/relationships/hyperlink" Target="#cite_note-1"/><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en.wikipedia.org/wiki/Library_of_Congress" TargetMode="External"/><Relationship Id="rId5" Type="http://schemas.openxmlformats.org/officeDocument/2006/relationships/hyperlink" Target="http://en.wikipedia.org/wiki/Society_of_American_Archivists" TargetMode="External"/><Relationship Id="rId4" Type="http://schemas.openxmlformats.org/officeDocument/2006/relationships/hyperlink" Target="http://en.wikipedia.org/wiki/Finding_aid"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err="1" smtClean="0"/>
              <a:t>Mihi</a:t>
            </a:r>
            <a:endParaRPr lang="en-NZ" dirty="0" smtClean="0"/>
          </a:p>
          <a:p>
            <a:r>
              <a:rPr lang="en-NZ" dirty="0" smtClean="0"/>
              <a:t>Standards</a:t>
            </a:r>
            <a:r>
              <a:rPr lang="en-NZ" baseline="0" dirty="0" smtClean="0"/>
              <a:t> </a:t>
            </a:r>
            <a:r>
              <a:rPr lang="en-NZ" baseline="0" dirty="0" smtClean="0"/>
              <a:t>– who are they for? They benefit, are good for, USERS. </a:t>
            </a:r>
          </a:p>
          <a:p>
            <a:r>
              <a:rPr lang="en-NZ" baseline="0" dirty="0" smtClean="0"/>
              <a:t>Which users?  - future users, users who want to use all of NZ, or Australia, or all of Australasia or all of world services.</a:t>
            </a:r>
          </a:p>
          <a:p>
            <a:r>
              <a:rPr lang="en-NZ" baseline="0" dirty="0" smtClean="0"/>
              <a:t>Not good for short-sighted vendors, who are mostly interested in revenue and customer lock-in, or for short-sighted </a:t>
            </a:r>
            <a:r>
              <a:rPr lang="en-NZ" baseline="0" dirty="0" smtClean="0"/>
              <a:t>organisations. </a:t>
            </a:r>
            <a:endParaRPr lang="en-NZ"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Imagine a situation without standards, for example where you had to transfer to a different railway track when crossing boundaries …</a:t>
            </a:r>
          </a:p>
        </p:txBody>
      </p:sp>
      <p:sp>
        <p:nvSpPr>
          <p:cNvPr id="4" name="Slide Number Placeholder 3"/>
          <p:cNvSpPr>
            <a:spLocks noGrp="1"/>
          </p:cNvSpPr>
          <p:nvPr>
            <p:ph type="sldNum" sz="quarter" idx="10"/>
          </p:nvPr>
        </p:nvSpPr>
        <p:spPr/>
        <p:txBody>
          <a:bodyPr/>
          <a:lstStyle/>
          <a:p>
            <a:fld id="{E016772B-BB37-4100-B40F-E7D703F0D1D1}" type="slidenum">
              <a:rPr lang="en-NZ" smtClean="0"/>
              <a:t>1</a:t>
            </a:fld>
            <a:endParaRPr lang="en-NZ"/>
          </a:p>
        </p:txBody>
      </p:sp>
    </p:spTree>
    <p:extLst>
      <p:ext uri="{BB962C8B-B14F-4D97-AF65-F5344CB8AC3E}">
        <p14:creationId xmlns:p14="http://schemas.microsoft.com/office/powerpoint/2010/main" val="830540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Pin everything back to railways in Australia and the choice of gauge. Illustration</a:t>
            </a:r>
            <a:r>
              <a:rPr lang="en-NZ" baseline="0" dirty="0" smtClean="0"/>
              <a:t> is from Clapp Report, W</a:t>
            </a:r>
            <a:r>
              <a:rPr lang="en-NZ" dirty="0" smtClean="0"/>
              <a:t>ikipedia entry.</a:t>
            </a:r>
            <a:r>
              <a:rPr lang="en-NZ" baseline="0" dirty="0" smtClean="0"/>
              <a:t> Railways were the great network of the day, yet through a series of fascinating stories, a situation resulted where your carriage would be lifted up at various points and put on a different track. [NB NZ not that different – </a:t>
            </a:r>
            <a:r>
              <a:rPr lang="en-NZ" dirty="0" smtClean="0">
                <a:effectLst/>
              </a:rPr>
              <a:t>narrow 3’6” gauge is the standard].</a:t>
            </a:r>
            <a:r>
              <a:rPr lang="en-NZ" baseline="0" dirty="0" smtClean="0">
                <a:effectLst/>
              </a:rPr>
              <a:t> Result of breaks in gauge -  during WW2 ‘</a:t>
            </a:r>
            <a:r>
              <a:rPr lang="en-NZ" dirty="0" smtClean="0">
                <a:effectLst/>
              </a:rPr>
              <a:t>upwards of 1,600 service personnel and many more civilians employed to transfer 1.8 million tons of freight ‘; </a:t>
            </a:r>
          </a:p>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effectLst/>
              </a:rPr>
              <a:t>Once standardisation improved e.g. 1969 ‘</a:t>
            </a:r>
            <a:r>
              <a:rPr lang="en-NZ" dirty="0" err="1" smtClean="0">
                <a:effectLst/>
              </a:rPr>
              <a:t>Kalgoolie</a:t>
            </a:r>
            <a:r>
              <a:rPr lang="en-NZ" dirty="0" smtClean="0">
                <a:effectLst/>
              </a:rPr>
              <a:t> – Perth freight train times were reduced from 31 hours to 13 hours, and passenger trains from 14 hours to 8 hours.</a:t>
            </a:r>
            <a:r>
              <a:rPr lang="en-NZ" baseline="0" dirty="0" smtClean="0">
                <a:effectLst/>
              </a:rPr>
              <a:t>‘</a:t>
            </a:r>
          </a:p>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Each of these states, or companies, thought they were doing their best, at the time. For us now it’s a question of viewpoint, and the viewpoint we take is that of the users, and that of history, looking back over 150 years. From this viewpoint, it would have been best to find one standard, and stick to it. So, returning to archival description, the particular standard I am interested in is EAD, Encoded Archival Description.</a:t>
            </a:r>
          </a:p>
          <a:p>
            <a:endParaRPr lang="en-NZ" baseline="0" dirty="0" smtClean="0"/>
          </a:p>
        </p:txBody>
      </p:sp>
      <p:sp>
        <p:nvSpPr>
          <p:cNvPr id="4" name="Slide Number Placeholder 3"/>
          <p:cNvSpPr>
            <a:spLocks noGrp="1"/>
          </p:cNvSpPr>
          <p:nvPr>
            <p:ph type="sldNum" sz="quarter" idx="10"/>
          </p:nvPr>
        </p:nvSpPr>
        <p:spPr/>
        <p:txBody>
          <a:bodyPr/>
          <a:lstStyle/>
          <a:p>
            <a:fld id="{E016772B-BB37-4100-B40F-E7D703F0D1D1}" type="slidenum">
              <a:rPr lang="en-NZ" smtClean="0"/>
              <a:t>2</a:t>
            </a:fld>
            <a:endParaRPr lang="en-NZ"/>
          </a:p>
        </p:txBody>
      </p:sp>
    </p:spTree>
    <p:extLst>
      <p:ext uri="{BB962C8B-B14F-4D97-AF65-F5344CB8AC3E}">
        <p14:creationId xmlns:p14="http://schemas.microsoft.com/office/powerpoint/2010/main" val="1491045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b="1" i="0" dirty="0" smtClean="0">
                <a:effectLst/>
              </a:rPr>
              <a:t>‘Encoded Archival Description </a:t>
            </a:r>
            <a:r>
              <a:rPr lang="en-NZ" sz="1200" b="0" i="0" dirty="0" smtClean="0">
                <a:effectLst/>
              </a:rPr>
              <a:t>(EAD) is an </a:t>
            </a:r>
            <a:r>
              <a:rPr lang="en-NZ" sz="1200" b="0" i="0" dirty="0" smtClean="0">
                <a:effectLst/>
                <a:hlinkClick r:id="rId3" action="ppaction://hlinkfile" tooltip="XML"/>
              </a:rPr>
              <a:t>XML</a:t>
            </a:r>
            <a:r>
              <a:rPr lang="en-NZ" sz="1200" b="0" i="0" dirty="0" smtClean="0">
                <a:effectLst/>
              </a:rPr>
              <a:t> standard for encoding archival </a:t>
            </a:r>
            <a:r>
              <a:rPr lang="en-NZ" sz="1200" b="0" i="0" dirty="0" smtClean="0">
                <a:effectLst/>
                <a:hlinkClick r:id="rId4" action="ppaction://hlinkfile" tooltip="Finding aid"/>
              </a:rPr>
              <a:t>finding aids</a:t>
            </a:r>
            <a:r>
              <a:rPr lang="en-NZ" sz="1200" b="0" i="0" dirty="0" smtClean="0">
                <a:effectLst/>
              </a:rPr>
              <a:t>, maintained by the Technical Subcommittee for Encoded Archival Description of the </a:t>
            </a:r>
            <a:r>
              <a:rPr lang="en-NZ" sz="1200" b="0" i="0" dirty="0" smtClean="0">
                <a:effectLst/>
                <a:hlinkClick r:id="rId5" action="ppaction://hlinkfile" tooltip="Society of American Archivists"/>
              </a:rPr>
              <a:t>Society of American Archivists</a:t>
            </a:r>
            <a:r>
              <a:rPr lang="en-NZ" sz="1200" b="0" i="0" dirty="0" smtClean="0">
                <a:effectLst/>
              </a:rPr>
              <a:t>, in partnership with the </a:t>
            </a:r>
            <a:r>
              <a:rPr lang="en-NZ" sz="1200" b="0" i="0" dirty="0" smtClean="0">
                <a:effectLst/>
                <a:hlinkClick r:id="rId6" action="ppaction://hlinkfile" tooltip="Library of Congress"/>
              </a:rPr>
              <a:t>Library of Congress</a:t>
            </a:r>
            <a:r>
              <a:rPr lang="en-NZ" sz="1200" b="0" i="0" dirty="0" smtClean="0">
                <a:effectLst/>
              </a:rPr>
              <a:t>.</a:t>
            </a:r>
            <a:r>
              <a:rPr lang="en-NZ" sz="1200" b="0" i="0" baseline="30000" dirty="0" smtClean="0">
                <a:effectLst/>
                <a:hlinkClick r:id="rId7" action="ppaction://hlinkfile"/>
              </a:rPr>
              <a:t>[1]</a:t>
            </a:r>
            <a:endParaRPr lang="en-US" sz="1200" b="0" i="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dirty="0" smtClean="0"/>
              <a:t>EAD stands for Encoded Archival Description, and is a non-proprietary de facto standard for the encoding of finding aids for use in a networked (online) environment. Finding aids are inventories, indexes, or guides that are created by archival and manuscript repositories to provide information about specific collections. While the finding aids may vary somewhat in style, their common purpose is to provide detailed description of the content and intellectual organization of collections of archival materials. EAD allows the standardization of collection information in finding aids within and across repositories.’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dirty="0" smtClean="0"/>
              <a:t>Team contributed to comments as part of global community of practice,</a:t>
            </a:r>
            <a:r>
              <a:rPr lang="en-US" sz="1200" b="0" i="0" baseline="0" dirty="0" smtClean="0"/>
              <a:t> for </a:t>
            </a:r>
            <a:r>
              <a:rPr lang="en-US" sz="1200" b="0" i="0" dirty="0" smtClean="0"/>
              <a:t>EAD Version 3, on way this year.</a:t>
            </a:r>
          </a:p>
          <a:p>
            <a:r>
              <a:rPr lang="en-US" sz="1200" b="0" i="0" dirty="0" smtClean="0">
                <a:effectLst/>
              </a:rPr>
              <a:t>Close relationship with ‘</a:t>
            </a:r>
            <a:r>
              <a:rPr lang="en-US" sz="1200" b="1" i="0" dirty="0" smtClean="0">
                <a:effectLst/>
              </a:rPr>
              <a:t>Encoded Archival Context </a:t>
            </a:r>
            <a:r>
              <a:rPr lang="en-US" sz="1200" b="0" i="0" dirty="0" smtClean="0">
                <a:effectLst/>
              </a:rPr>
              <a:t>- Corporate bodies, Persons and Families (EAC-CPF) is an </a:t>
            </a:r>
            <a:r>
              <a:rPr lang="en-US" sz="1200" b="0" i="0" dirty="0" smtClean="0">
                <a:effectLst/>
                <a:hlinkClick r:id="rId3" action="ppaction://hlinkfile" tooltip="XML"/>
              </a:rPr>
              <a:t>XML</a:t>
            </a:r>
            <a:r>
              <a:rPr lang="en-US" sz="1200" b="0" i="0" dirty="0" smtClean="0">
                <a:effectLst/>
              </a:rPr>
              <a:t> standard for encoding information about the creators of archival materials -- i.e., a corporate body, person or family -- including their relationships to (a) resources (books, collections, papers, etc.) and (b) other corporate bodies, persons and families. The goal is to provide contextual information regarding the circumstances of record creation and use.’ </a:t>
            </a:r>
            <a:r>
              <a:rPr lang="en-US" sz="1200" b="0" i="0" dirty="0" smtClean="0"/>
              <a:t>In 2011 EAC has become an adopted standard of the Society of American Archivists (SAA). A </a:t>
            </a:r>
            <a:r>
              <a:rPr lang="en-US" sz="1200" b="0" i="0" dirty="0" smtClean="0">
                <a:hlinkClick r:id="rId8"/>
              </a:rPr>
              <a:t>Technical Subcommittee</a:t>
            </a:r>
            <a:r>
              <a:rPr lang="en-US" sz="1200" b="0" i="0" dirty="0" smtClean="0"/>
              <a:t> (TS-EAC-CPF) was established under the SAA's Standards Committee. </a:t>
            </a:r>
            <a:r>
              <a:rPr lang="en-US" sz="1200" b="0" i="0" dirty="0" smtClean="0"/>
              <a:t>Its </a:t>
            </a:r>
            <a:r>
              <a:rPr lang="en-US" sz="1200" b="0" i="0" dirty="0" smtClean="0"/>
              <a:t>main objective is having completed a full review of the standard by 2015.’</a:t>
            </a:r>
            <a:endParaRPr lang="en-NZ" sz="1200" b="0" dirty="0" smtClean="0"/>
          </a:p>
          <a:p>
            <a:r>
              <a:rPr lang="en-NZ" sz="1200" b="0" dirty="0" smtClean="0"/>
              <a:t>Mention also </a:t>
            </a:r>
            <a:r>
              <a:rPr lang="en-NZ" sz="1200" b="1" dirty="0" smtClean="0"/>
              <a:t>Unicode</a:t>
            </a:r>
            <a:endParaRPr lang="en-NZ" sz="1200" b="0" dirty="0"/>
          </a:p>
        </p:txBody>
      </p:sp>
      <p:sp>
        <p:nvSpPr>
          <p:cNvPr id="4" name="Slide Number Placeholder 3"/>
          <p:cNvSpPr>
            <a:spLocks noGrp="1"/>
          </p:cNvSpPr>
          <p:nvPr>
            <p:ph type="sldNum" sz="quarter" idx="10"/>
          </p:nvPr>
        </p:nvSpPr>
        <p:spPr/>
        <p:txBody>
          <a:bodyPr/>
          <a:lstStyle/>
          <a:p>
            <a:fld id="{E016772B-BB37-4100-B40F-E7D703F0D1D1}" type="slidenum">
              <a:rPr lang="en-NZ" smtClean="0"/>
              <a:t>3</a:t>
            </a:fld>
            <a:endParaRPr lang="en-NZ" dirty="0"/>
          </a:p>
        </p:txBody>
      </p:sp>
    </p:spTree>
    <p:extLst>
      <p:ext uri="{BB962C8B-B14F-4D97-AF65-F5344CB8AC3E}">
        <p14:creationId xmlns:p14="http://schemas.microsoft.com/office/powerpoint/2010/main" val="386174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Reaction</a:t>
            </a:r>
            <a:r>
              <a:rPr lang="en-NZ" baseline="0" dirty="0" smtClean="0"/>
              <a:t> may be … BUT – other standards. DC, ISAD(G), RAD, MARC, CIDOC CRM, </a:t>
            </a:r>
            <a:r>
              <a:rPr lang="en-NZ" baseline="0" dirty="0" err="1" smtClean="0"/>
              <a:t>etc</a:t>
            </a:r>
            <a:endParaRPr lang="en-NZ" baseline="0" dirty="0" smtClean="0"/>
          </a:p>
          <a:p>
            <a:r>
              <a:rPr lang="en-NZ" baseline="0" dirty="0" smtClean="0"/>
              <a:t>Re rail example – ‘c</a:t>
            </a:r>
            <a:r>
              <a:rPr lang="en-NZ" dirty="0" smtClean="0"/>
              <a:t>ontainers’ a standard also – but every state could say ‘sure, we can take freight in containers’</a:t>
            </a:r>
            <a:r>
              <a:rPr lang="en-NZ" baseline="0" dirty="0" smtClean="0"/>
              <a:t> without affecting the basic problem.</a:t>
            </a:r>
            <a:r>
              <a:rPr lang="en-NZ" dirty="0" smtClean="0"/>
              <a:t> </a:t>
            </a:r>
          </a:p>
          <a:p>
            <a:r>
              <a:rPr lang="en-NZ" dirty="0" smtClean="0"/>
              <a:t>Needs to be correct standard for archives, which as we know are each unique, require communication of their provenance, original order, contexts</a:t>
            </a:r>
            <a:r>
              <a:rPr lang="en-NZ" baseline="0" dirty="0" smtClean="0"/>
              <a:t> … - (as in the Archival Collections working group statement approved earlier this year).</a:t>
            </a:r>
            <a:endParaRPr lang="en-NZ" dirty="0" smtClean="0"/>
          </a:p>
          <a:p>
            <a:r>
              <a:rPr lang="en-NZ" dirty="0" smtClean="0"/>
              <a:t>DC is Internet, but not archives.</a:t>
            </a:r>
          </a:p>
          <a:p>
            <a:r>
              <a:rPr lang="en-NZ" dirty="0" smtClean="0"/>
              <a:t>ISAD(G) is information </a:t>
            </a:r>
            <a:r>
              <a:rPr lang="en-NZ" baseline="0" dirty="0" smtClean="0"/>
              <a:t>for archivists on what to put in a finding aid – it’s by archivists and for archivists, but not for the Internet</a:t>
            </a:r>
          </a:p>
          <a:p>
            <a:r>
              <a:rPr lang="en-NZ" baseline="0" dirty="0" smtClean="0"/>
              <a:t>MARC is for computers, but pre-internet, and not for archivists – some of you may  remember Non-Book or even AUS-MARC</a:t>
            </a:r>
          </a:p>
        </p:txBody>
      </p:sp>
      <p:sp>
        <p:nvSpPr>
          <p:cNvPr id="4" name="Slide Number Placeholder 3"/>
          <p:cNvSpPr>
            <a:spLocks noGrp="1"/>
          </p:cNvSpPr>
          <p:nvPr>
            <p:ph type="sldNum" sz="quarter" idx="10"/>
          </p:nvPr>
        </p:nvSpPr>
        <p:spPr/>
        <p:txBody>
          <a:bodyPr/>
          <a:lstStyle/>
          <a:p>
            <a:fld id="{E016772B-BB37-4100-B40F-E7D703F0D1D1}" type="slidenum">
              <a:rPr lang="en-NZ" smtClean="0"/>
              <a:t>4</a:t>
            </a:fld>
            <a:endParaRPr lang="en-NZ"/>
          </a:p>
        </p:txBody>
      </p:sp>
    </p:spTree>
    <p:extLst>
      <p:ext uri="{BB962C8B-B14F-4D97-AF65-F5344CB8AC3E}">
        <p14:creationId xmlns:p14="http://schemas.microsoft.com/office/powerpoint/2010/main" val="2166982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3756992"/>
          </a:xfrm>
        </p:spPr>
        <p:txBody>
          <a:bodyPr/>
          <a:lstStyle/>
          <a:p>
            <a:r>
              <a:rPr lang="en-NZ" smtClean="0"/>
              <a:t>NZ</a:t>
            </a:r>
            <a:r>
              <a:rPr lang="en-NZ" baseline="0" smtClean="0"/>
              <a:t> </a:t>
            </a:r>
            <a:r>
              <a:rPr lang="en-NZ" baseline="0" dirty="0" smtClean="0"/>
              <a:t>National Librarian put me forward as co-chair for the Archival Collections Group because I kept stressing international standards. </a:t>
            </a:r>
          </a:p>
          <a:p>
            <a:r>
              <a:rPr lang="en-NZ" baseline="0" dirty="0" smtClean="0"/>
              <a:t>Am currently deeply involved with replacing the piece of legacy software at Turnbull (TAPUHI) which has been there since 1991. TAPUHI is software that was built for the parent generation of the junior staff at Turnbull; it was turned on before the internet was available at NLNZ. The drivers sometimes seem to be all about ‘get us onto a modern platform’, and ‘it’s an interim solution’, and </a:t>
            </a:r>
            <a:r>
              <a:rPr lang="en-NZ" dirty="0" smtClean="0"/>
              <a:t>I keep saying ‘marry in haste, repent at leisure’. </a:t>
            </a:r>
            <a:r>
              <a:rPr lang="en-NZ" baseline="0" dirty="0" smtClean="0"/>
              <a:t>After all, how many times might the rails in various states have been replaced with ‘modern’ rails? </a:t>
            </a:r>
          </a:p>
          <a:p>
            <a:endParaRPr lang="en-NZ" baseline="0" dirty="0" smtClean="0"/>
          </a:p>
          <a:p>
            <a:r>
              <a:rPr lang="en-NZ" baseline="0" dirty="0" smtClean="0"/>
              <a:t>NZGOAL and Cabinet directive– planning for EAD and EAC datasets. Data.govt.nz.</a:t>
            </a:r>
          </a:p>
          <a:p>
            <a:r>
              <a:rPr lang="en-NZ" baseline="0" dirty="0" smtClean="0"/>
              <a:t>[https://www.ict.govt.nz/guidance-and-resources/open-government/new-zealand-government-open-access-and-licensing-nzgoal-framework/quick-guide-agencies/]</a:t>
            </a:r>
          </a:p>
          <a:p>
            <a:r>
              <a:rPr lang="en-NZ" baseline="0" dirty="0" smtClean="0"/>
              <a:t> </a:t>
            </a:r>
            <a:endParaRPr lang="en-NZ" dirty="0"/>
          </a:p>
          <a:p>
            <a:r>
              <a:rPr lang="en-NZ" baseline="0" dirty="0" smtClean="0"/>
              <a:t>Standards are longer lived than the systems that implement them. So</a:t>
            </a:r>
            <a:r>
              <a:rPr lang="en-NZ" dirty="0" smtClean="0"/>
              <a:t> our next system</a:t>
            </a:r>
            <a:r>
              <a:rPr lang="en-NZ" baseline="0" dirty="0" smtClean="0"/>
              <a:t> might only be running for the next ten years, but the choices we make about the standards that we adopt now</a:t>
            </a:r>
            <a:r>
              <a:rPr lang="en-NZ" dirty="0" smtClean="0"/>
              <a:t> might last 25 years plus. It’s not enough to get a modern platform – what we want is a modern standard.</a:t>
            </a:r>
          </a:p>
          <a:p>
            <a:endParaRPr lang="en-NZ" baseline="0" dirty="0" smtClean="0"/>
          </a:p>
          <a:p>
            <a:r>
              <a:rPr lang="en-NZ" baseline="0" dirty="0" smtClean="0"/>
              <a:t>So, railways – were the great network</a:t>
            </a:r>
            <a:r>
              <a:rPr lang="en-NZ" dirty="0" smtClean="0"/>
              <a:t> of their time, were going to change everything, are individually awesome. </a:t>
            </a:r>
          </a:p>
          <a:p>
            <a:r>
              <a:rPr lang="en-NZ" baseline="0" dirty="0" smtClean="0"/>
              <a:t>It’s all about connecting</a:t>
            </a:r>
            <a:r>
              <a:rPr lang="en-NZ" dirty="0" smtClean="0"/>
              <a:t> them up.</a:t>
            </a:r>
          </a:p>
          <a:p>
            <a:r>
              <a:rPr lang="en-NZ" dirty="0" smtClean="0"/>
              <a:t>Let’s be long-sighted, and cooperative.</a:t>
            </a:r>
          </a:p>
        </p:txBody>
      </p:sp>
      <p:sp>
        <p:nvSpPr>
          <p:cNvPr id="4" name="Slide Number Placeholder 3"/>
          <p:cNvSpPr>
            <a:spLocks noGrp="1"/>
          </p:cNvSpPr>
          <p:nvPr>
            <p:ph type="sldNum" sz="quarter" idx="10"/>
          </p:nvPr>
        </p:nvSpPr>
        <p:spPr/>
        <p:txBody>
          <a:bodyPr/>
          <a:lstStyle/>
          <a:p>
            <a:fld id="{E016772B-BB37-4100-B40F-E7D703F0D1D1}" type="slidenum">
              <a:rPr lang="en-NZ" smtClean="0"/>
              <a:t>5</a:t>
            </a:fld>
            <a:endParaRPr lang="en-NZ"/>
          </a:p>
        </p:txBody>
      </p:sp>
    </p:spTree>
    <p:extLst>
      <p:ext uri="{BB962C8B-B14F-4D97-AF65-F5344CB8AC3E}">
        <p14:creationId xmlns:p14="http://schemas.microsoft.com/office/powerpoint/2010/main" val="39764666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NZ" dirty="0"/>
          </a:p>
        </p:txBody>
      </p:sp>
      <p:sp>
        <p:nvSpPr>
          <p:cNvPr id="4" name="Date Placeholder 3"/>
          <p:cNvSpPr>
            <a:spLocks noGrp="1"/>
          </p:cNvSpPr>
          <p:nvPr>
            <p:ph type="dt" sz="half" idx="10"/>
          </p:nvPr>
        </p:nvSpPr>
        <p:spPr/>
        <p:txBody>
          <a:bodyPr/>
          <a:lstStyle>
            <a:lvl1pPr>
              <a:defRPr b="1">
                <a:solidFill>
                  <a:srgbClr val="FF0000"/>
                </a:solidFill>
              </a:defRPr>
            </a:lvl1pPr>
          </a:lstStyle>
          <a:p>
            <a:r>
              <a:rPr lang="en-US" smtClean="0"/>
              <a:t>www.natlib.govt.nz</a:t>
            </a:r>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B291B36-86B0-48AB-A765-4E38E7FA9667}" type="slidenum">
              <a:rPr lang="en-NZ" smtClean="0"/>
              <a:t>‹#›</a:t>
            </a:fld>
            <a:endParaRPr lang="en-NZ" dirty="0"/>
          </a:p>
        </p:txBody>
      </p:sp>
      <p:pic>
        <p:nvPicPr>
          <p:cNvPr id="7" name="Picture 8" descr="DIA-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73450" y="6324260"/>
            <a:ext cx="21971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2"/>
          <p:cNvGrpSpPr>
            <a:grpSpLocks/>
          </p:cNvGrpSpPr>
          <p:nvPr userDrawn="1"/>
        </p:nvGrpSpPr>
        <p:grpSpPr bwMode="auto">
          <a:xfrm>
            <a:off x="0" y="0"/>
            <a:ext cx="9174163" cy="6896100"/>
            <a:chOff x="0" y="0"/>
            <a:chExt cx="5779" cy="4344"/>
          </a:xfrm>
        </p:grpSpPr>
        <p:pic>
          <p:nvPicPr>
            <p:cNvPr id="9" name="Picture 8" descr="DIA-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88" y="3974"/>
              <a:ext cx="1384"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779" cy="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810938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r>
              <a:rPr lang="en-US" smtClean="0"/>
              <a:t>www.natlib.govt.nz</a:t>
            </a:r>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513305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r>
              <a:rPr lang="en-US" smtClean="0"/>
              <a:t>www.natlib.govt.nz</a:t>
            </a:r>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278469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r>
              <a:rPr lang="en-US" smtClean="0"/>
              <a:t>www.natlib.govt.nz</a:t>
            </a:r>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349061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www.natlib.govt.nz</a:t>
            </a:r>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286146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r>
              <a:rPr lang="en-US" smtClean="0"/>
              <a:t>www.natlib.govt.nz</a:t>
            </a:r>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409756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r>
              <a:rPr lang="en-US" smtClean="0"/>
              <a:t>www.natlib.govt.nz</a:t>
            </a:r>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3271454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r>
              <a:rPr lang="en-US" smtClean="0"/>
              <a:t>www.natlib.govt.nz</a:t>
            </a:r>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203382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www.natlib.govt.nz</a:t>
            </a:r>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188314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www.natlib.govt.nz</a:t>
            </a:r>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44239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www.natlib.govt.nz</a:t>
            </a:r>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B291B36-86B0-48AB-A765-4E38E7FA9667}" type="slidenum">
              <a:rPr lang="en-NZ" smtClean="0"/>
              <a:t>‹#›</a:t>
            </a:fld>
            <a:endParaRPr lang="en-NZ"/>
          </a:p>
        </p:txBody>
      </p:sp>
    </p:spTree>
    <p:extLst>
      <p:ext uri="{BB962C8B-B14F-4D97-AF65-F5344CB8AC3E}">
        <p14:creationId xmlns:p14="http://schemas.microsoft.com/office/powerpoint/2010/main" val="152645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www.natlib.govt.nz</a:t>
            </a:r>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91B36-86B0-48AB-A765-4E38E7FA9667}" type="slidenum">
              <a:rPr lang="en-NZ" smtClean="0"/>
              <a:t>‹#›</a:t>
            </a:fld>
            <a:endParaRPr lang="en-NZ" dirty="0"/>
          </a:p>
        </p:txBody>
      </p:sp>
      <p:pic>
        <p:nvPicPr>
          <p:cNvPr id="7" name="Picture 8" descr="DIA-RGB"/>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460378" y="6308725"/>
            <a:ext cx="21971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38100"/>
            <a:ext cx="9174163"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586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Rail_gauge_in_Australi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eac.staatsbibliothek-berlin.de/" TargetMode="External"/><Relationship Id="rId5" Type="http://schemas.openxmlformats.org/officeDocument/2006/relationships/image" Target="../media/image6.gif"/><Relationship Id="rId4" Type="http://schemas.openxmlformats.org/officeDocument/2006/relationships/hyperlink" Target="http://www.loc.gov/ea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Standards – a provocation?</a:t>
            </a:r>
            <a:endParaRPr lang="en-NZ" dirty="0"/>
          </a:p>
        </p:txBody>
      </p:sp>
      <p:sp>
        <p:nvSpPr>
          <p:cNvPr id="3" name="Subtitle 2"/>
          <p:cNvSpPr>
            <a:spLocks noGrp="1"/>
          </p:cNvSpPr>
          <p:nvPr>
            <p:ph type="subTitle" idx="1"/>
          </p:nvPr>
        </p:nvSpPr>
        <p:spPr/>
        <p:txBody>
          <a:bodyPr>
            <a:normAutofit fontScale="70000" lnSpcReduction="20000"/>
          </a:bodyPr>
          <a:lstStyle/>
          <a:p>
            <a:r>
              <a:rPr lang="en-NZ" dirty="0" smtClean="0"/>
              <a:t>A talk for NSLA’s Heritage Collections Forum in Brisbane, 13 May 2015</a:t>
            </a:r>
          </a:p>
          <a:p>
            <a:endParaRPr lang="en-NZ" dirty="0" smtClean="0"/>
          </a:p>
          <a:p>
            <a:r>
              <a:rPr lang="en-NZ" dirty="0" smtClean="0"/>
              <a:t>Nicola Frean, Leader A&amp;D, Alexander Turnbull Library, National Library of New Zealand</a:t>
            </a:r>
          </a:p>
          <a:p>
            <a:endParaRPr lang="en-NZ" dirty="0"/>
          </a:p>
        </p:txBody>
      </p:sp>
      <p:pic>
        <p:nvPicPr>
          <p:cNvPr id="2050" name="Picture 2" descr="\\wlgprdnlfile01\home$\FreanNi\homedata\My Documents\NSLA Archival Collections papers\newsletter_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0" y="620688"/>
            <a:ext cx="5715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endParaRPr lang="en-NZ" dirty="0"/>
          </a:p>
        </p:txBody>
      </p:sp>
      <p:pic>
        <p:nvPicPr>
          <p:cNvPr id="6" name="Picture 8" descr="DIA-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3450" y="6421331"/>
            <a:ext cx="21971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9966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342900" lvl="0" indent="-342900">
              <a:spcBef>
                <a:spcPct val="20000"/>
              </a:spcBef>
            </a:pPr>
            <a:r>
              <a:rPr lang="en-NZ" sz="1400" dirty="0">
                <a:solidFill>
                  <a:prstClr val="black"/>
                </a:solidFill>
                <a:ea typeface="+mn-ea"/>
                <a:cs typeface="+mn-cs"/>
              </a:rPr>
              <a:t>Wikipedia </a:t>
            </a:r>
            <a:r>
              <a:rPr lang="en-NZ" sz="1400" dirty="0">
                <a:solidFill>
                  <a:prstClr val="black"/>
                </a:solidFill>
                <a:ea typeface="+mn-ea"/>
                <a:cs typeface="+mn-cs"/>
                <a:hlinkClick r:id="rId3"/>
              </a:rPr>
              <a:t>http://</a:t>
            </a:r>
            <a:r>
              <a:rPr lang="en-NZ" sz="1400" dirty="0" smtClean="0">
                <a:solidFill>
                  <a:prstClr val="black"/>
                </a:solidFill>
                <a:ea typeface="+mn-ea"/>
                <a:cs typeface="+mn-cs"/>
                <a:hlinkClick r:id="rId3"/>
              </a:rPr>
              <a:t>en.wikipedia.org/wiki/Rail_gauge_in_Australia</a:t>
            </a:r>
            <a:r>
              <a:rPr lang="en-NZ" sz="1400" dirty="0" smtClean="0">
                <a:solidFill>
                  <a:prstClr val="black"/>
                </a:solidFill>
                <a:ea typeface="+mn-ea"/>
                <a:cs typeface="+mn-cs"/>
              </a:rPr>
              <a:t> </a:t>
            </a:r>
            <a:br>
              <a:rPr lang="en-NZ" sz="1400" dirty="0" smtClean="0">
                <a:solidFill>
                  <a:prstClr val="black"/>
                </a:solidFill>
                <a:ea typeface="+mn-ea"/>
                <a:cs typeface="+mn-cs"/>
              </a:rPr>
            </a:br>
            <a:r>
              <a:rPr lang="en-NZ" sz="1400" dirty="0" smtClean="0">
                <a:solidFill>
                  <a:prstClr val="black"/>
                </a:solidFill>
                <a:ea typeface="+mn-ea"/>
                <a:cs typeface="+mn-cs"/>
              </a:rPr>
              <a:t>Details </a:t>
            </a:r>
            <a:r>
              <a:rPr lang="en-NZ" sz="1400" dirty="0">
                <a:solidFill>
                  <a:prstClr val="black"/>
                </a:solidFill>
                <a:ea typeface="+mn-ea"/>
                <a:cs typeface="+mn-cs"/>
              </a:rPr>
              <a:t>of the Clapp report for the Commonwealth Land Transport Board</a:t>
            </a:r>
            <a:br>
              <a:rPr lang="en-NZ" sz="1400" dirty="0">
                <a:solidFill>
                  <a:prstClr val="black"/>
                </a:solidFill>
                <a:ea typeface="+mn-ea"/>
                <a:cs typeface="+mn-cs"/>
              </a:rPr>
            </a:br>
            <a:r>
              <a:rPr lang="en-NZ" sz="1400" dirty="0">
                <a:solidFill>
                  <a:prstClr val="black"/>
                </a:solidFill>
                <a:ea typeface="+mn-ea"/>
                <a:cs typeface="+mn-cs"/>
              </a:rPr>
              <a:t>thin lines – 3' </a:t>
            </a:r>
            <a:r>
              <a:rPr lang="en-NZ" sz="1400" dirty="0" smtClean="0">
                <a:solidFill>
                  <a:prstClr val="black"/>
                </a:solidFill>
                <a:ea typeface="+mn-ea"/>
                <a:cs typeface="+mn-cs"/>
              </a:rPr>
              <a:t>6“	dotted </a:t>
            </a:r>
            <a:r>
              <a:rPr lang="en-NZ" sz="1400" dirty="0">
                <a:solidFill>
                  <a:prstClr val="black"/>
                </a:solidFill>
                <a:ea typeface="+mn-ea"/>
                <a:cs typeface="+mn-cs"/>
              </a:rPr>
              <a:t>lines – 4' </a:t>
            </a:r>
            <a:r>
              <a:rPr lang="en-NZ" sz="1400" dirty="0" smtClean="0">
                <a:solidFill>
                  <a:prstClr val="black"/>
                </a:solidFill>
                <a:ea typeface="+mn-ea"/>
                <a:cs typeface="+mn-cs"/>
              </a:rPr>
              <a:t>8.5“	dashed </a:t>
            </a:r>
            <a:r>
              <a:rPr lang="en-NZ" sz="1400" dirty="0">
                <a:solidFill>
                  <a:prstClr val="black"/>
                </a:solidFill>
                <a:ea typeface="+mn-ea"/>
                <a:cs typeface="+mn-cs"/>
              </a:rPr>
              <a:t>thick lines – new 4' </a:t>
            </a:r>
            <a:r>
              <a:rPr lang="en-NZ" sz="1400" dirty="0" smtClean="0">
                <a:solidFill>
                  <a:prstClr val="black"/>
                </a:solidFill>
                <a:ea typeface="+mn-ea"/>
                <a:cs typeface="+mn-cs"/>
              </a:rPr>
              <a:t>8.5“	thick </a:t>
            </a:r>
            <a:r>
              <a:rPr lang="en-NZ" sz="1400" dirty="0">
                <a:solidFill>
                  <a:prstClr val="black"/>
                </a:solidFill>
                <a:ea typeface="+mn-ea"/>
                <a:cs typeface="+mn-cs"/>
              </a:rPr>
              <a:t>lines – 5' 3</a:t>
            </a:r>
            <a:r>
              <a:rPr lang="en-NZ" sz="1400" dirty="0" smtClean="0">
                <a:solidFill>
                  <a:prstClr val="black"/>
                </a:solidFill>
                <a:ea typeface="+mn-ea"/>
                <a:cs typeface="+mn-cs"/>
              </a:rPr>
              <a:t>"</a:t>
            </a:r>
            <a:endParaRPr lang="en-NZ" sz="1400" dirty="0"/>
          </a:p>
        </p:txBody>
      </p:sp>
      <p:pic>
        <p:nvPicPr>
          <p:cNvPr id="6" name="Content Placeholder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547664" y="1340768"/>
            <a:ext cx="6054800" cy="4525963"/>
          </a:xfrm>
        </p:spPr>
      </p:pic>
      <p:sp>
        <p:nvSpPr>
          <p:cNvPr id="2" name="Footer Placeholder 1"/>
          <p:cNvSpPr>
            <a:spLocks noGrp="1"/>
          </p:cNvSpPr>
          <p:nvPr>
            <p:ph type="ftr" sz="quarter" idx="11"/>
          </p:nvPr>
        </p:nvSpPr>
        <p:spPr/>
        <p:txBody>
          <a:bodyPr/>
          <a:lstStyle/>
          <a:p>
            <a:endParaRPr lang="en-NZ" dirty="0"/>
          </a:p>
        </p:txBody>
      </p:sp>
    </p:spTree>
    <p:extLst>
      <p:ext uri="{BB962C8B-B14F-4D97-AF65-F5344CB8AC3E}">
        <p14:creationId xmlns:p14="http://schemas.microsoft.com/office/powerpoint/2010/main" val="524174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448256" cy="620688"/>
          </a:xfrm>
          <a:prstGeom prst="rect">
            <a:avLst/>
          </a:prstGeom>
        </p:spPr>
      </p:pic>
      <p:sp>
        <p:nvSpPr>
          <p:cNvPr id="5" name="Rectangle 4"/>
          <p:cNvSpPr/>
          <p:nvPr/>
        </p:nvSpPr>
        <p:spPr>
          <a:xfrm>
            <a:off x="827584" y="836712"/>
            <a:ext cx="4572000" cy="1477328"/>
          </a:xfrm>
          <a:prstGeom prst="rect">
            <a:avLst/>
          </a:prstGeom>
        </p:spPr>
        <p:txBody>
          <a:bodyPr>
            <a:spAutoFit/>
          </a:bodyPr>
          <a:lstStyle/>
          <a:p>
            <a:pPr algn="ctr"/>
            <a:r>
              <a:rPr lang="en-NZ" dirty="0"/>
              <a:t>EAD 	Encoded Archival Description</a:t>
            </a:r>
          </a:p>
          <a:p>
            <a:pPr algn="ctr"/>
            <a:r>
              <a:rPr lang="en-NZ" dirty="0">
                <a:hlinkClick r:id="rId4"/>
              </a:rPr>
              <a:t>http://www.loc.gov/ead/</a:t>
            </a:r>
            <a:endParaRPr lang="en-NZ" dirty="0"/>
          </a:p>
          <a:p>
            <a:pPr algn="ctr"/>
            <a:r>
              <a:rPr lang="en-NZ" dirty="0"/>
              <a:t>V1 1998</a:t>
            </a:r>
          </a:p>
          <a:p>
            <a:pPr algn="ctr"/>
            <a:r>
              <a:rPr lang="en-NZ" dirty="0"/>
              <a:t>V2 2002</a:t>
            </a:r>
          </a:p>
          <a:p>
            <a:pPr algn="ctr"/>
            <a:r>
              <a:rPr lang="en-NZ" dirty="0"/>
              <a:t>V3 2015</a:t>
            </a:r>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284984"/>
            <a:ext cx="7524750" cy="666750"/>
          </a:xfrm>
          <a:prstGeom prst="rect">
            <a:avLst/>
          </a:prstGeom>
        </p:spPr>
      </p:pic>
      <p:sp>
        <p:nvSpPr>
          <p:cNvPr id="7" name="Rectangle 6"/>
          <p:cNvSpPr/>
          <p:nvPr/>
        </p:nvSpPr>
        <p:spPr>
          <a:xfrm>
            <a:off x="1331640" y="4437112"/>
            <a:ext cx="4572000" cy="923330"/>
          </a:xfrm>
          <a:prstGeom prst="rect">
            <a:avLst/>
          </a:prstGeom>
        </p:spPr>
        <p:txBody>
          <a:bodyPr>
            <a:spAutoFit/>
          </a:bodyPr>
          <a:lstStyle/>
          <a:p>
            <a:pPr algn="ctr"/>
            <a:r>
              <a:rPr lang="en-NZ" dirty="0"/>
              <a:t>EAC Encoded Archival Context</a:t>
            </a:r>
          </a:p>
          <a:p>
            <a:pPr algn="ctr"/>
            <a:r>
              <a:rPr lang="en-NZ" dirty="0">
                <a:hlinkClick r:id="rId6"/>
              </a:rPr>
              <a:t>http://eac.staatsbibliothek-berlin.de/</a:t>
            </a:r>
            <a:endParaRPr lang="en-NZ" dirty="0"/>
          </a:p>
          <a:p>
            <a:pPr algn="ctr"/>
            <a:r>
              <a:rPr lang="en-NZ" dirty="0"/>
              <a:t>2011</a:t>
            </a:r>
          </a:p>
        </p:txBody>
      </p:sp>
      <p:sp>
        <p:nvSpPr>
          <p:cNvPr id="2" name="Footer Placeholder 1"/>
          <p:cNvSpPr>
            <a:spLocks noGrp="1"/>
          </p:cNvSpPr>
          <p:nvPr>
            <p:ph type="ftr" sz="quarter" idx="11"/>
          </p:nvPr>
        </p:nvSpPr>
        <p:spPr/>
        <p:txBody>
          <a:bodyPr/>
          <a:lstStyle/>
          <a:p>
            <a:endParaRPr lang="en-NZ" dirty="0"/>
          </a:p>
        </p:txBody>
      </p:sp>
    </p:spTree>
    <p:extLst>
      <p:ext uri="{BB962C8B-B14F-4D97-AF65-F5344CB8AC3E}">
        <p14:creationId xmlns:p14="http://schemas.microsoft.com/office/powerpoint/2010/main" val="174260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1371600" y="2132857"/>
            <a:ext cx="7772400" cy="2274044"/>
          </a:xfrm>
        </p:spPr>
        <p:txBody>
          <a:bodyPr>
            <a:normAutofit/>
          </a:bodyPr>
          <a:lstStyle/>
          <a:p>
            <a:pPr marL="0" indent="0">
              <a:buNone/>
            </a:pPr>
            <a:r>
              <a:rPr lang="en-NZ" sz="4400" dirty="0" smtClean="0"/>
              <a:t>“But …”</a:t>
            </a:r>
          </a:p>
          <a:p>
            <a:pPr marL="0" indent="0">
              <a:buNone/>
            </a:pPr>
            <a:endParaRPr lang="en-NZ" dirty="0" smtClean="0"/>
          </a:p>
          <a:p>
            <a:pPr marL="0" indent="0">
              <a:buNone/>
            </a:pPr>
            <a:r>
              <a:rPr lang="en-NZ" dirty="0" smtClean="0"/>
              <a:t>DC</a:t>
            </a:r>
            <a:r>
              <a:rPr lang="en-NZ" dirty="0"/>
              <a:t>	</a:t>
            </a:r>
            <a:r>
              <a:rPr lang="en-NZ" dirty="0" smtClean="0"/>
              <a:t>ISAD(G)	RAD	MARC	</a:t>
            </a:r>
            <a:r>
              <a:rPr lang="en-NZ" dirty="0" err="1" smtClean="0"/>
              <a:t>etc</a:t>
            </a:r>
            <a:r>
              <a:rPr lang="en-NZ" dirty="0" smtClean="0"/>
              <a:t>, </a:t>
            </a:r>
            <a:r>
              <a:rPr lang="en-NZ" dirty="0" err="1" smtClean="0"/>
              <a:t>etc</a:t>
            </a:r>
            <a:r>
              <a:rPr lang="en-NZ" dirty="0" smtClean="0"/>
              <a:t> </a:t>
            </a:r>
            <a:endParaRPr lang="en-NZ" dirty="0"/>
          </a:p>
        </p:txBody>
      </p:sp>
      <p:sp>
        <p:nvSpPr>
          <p:cNvPr id="2" name="Footer Placeholder 1"/>
          <p:cNvSpPr>
            <a:spLocks noGrp="1"/>
          </p:cNvSpPr>
          <p:nvPr>
            <p:ph type="ftr" sz="quarter" idx="11"/>
          </p:nvPr>
        </p:nvSpPr>
        <p:spPr/>
        <p:txBody>
          <a:bodyPr/>
          <a:lstStyle/>
          <a:p>
            <a:endParaRPr lang="en-NZ" dirty="0"/>
          </a:p>
        </p:txBody>
      </p:sp>
    </p:spTree>
    <p:extLst>
      <p:ext uri="{BB962C8B-B14F-4D97-AF65-F5344CB8AC3E}">
        <p14:creationId xmlns:p14="http://schemas.microsoft.com/office/powerpoint/2010/main" val="2950743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836712"/>
            <a:ext cx="6702872" cy="5010397"/>
          </a:xfrm>
          <a:prstGeom prst="rect">
            <a:avLst/>
          </a:prstGeom>
        </p:spPr>
      </p:pic>
      <p:pic>
        <p:nvPicPr>
          <p:cNvPr id="5" name="Picture 4" descr="\\wlgprdnlfile01\home$\FreanNi\homedata\My Documents\NSLA Archival Collections papers\newsletter_hea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760" y="2955175"/>
            <a:ext cx="3867344" cy="773469"/>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endParaRPr lang="en-NZ" dirty="0"/>
          </a:p>
        </p:txBody>
      </p:sp>
    </p:spTree>
    <p:extLst>
      <p:ext uri="{BB962C8B-B14F-4D97-AF65-F5344CB8AC3E}">
        <p14:creationId xmlns:p14="http://schemas.microsoft.com/office/powerpoint/2010/main" val="2414513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IA">
      <a:dk1>
        <a:sysClr val="windowText" lastClr="000000"/>
      </a:dk1>
      <a:lt1>
        <a:srgbClr val="FFFFFF"/>
      </a:lt1>
      <a:dk2>
        <a:srgbClr val="1F546B"/>
      </a:dk2>
      <a:lt2>
        <a:srgbClr val="FAD53D"/>
      </a:lt2>
      <a:accent1>
        <a:srgbClr val="7BC7CE"/>
      </a:accent1>
      <a:accent2>
        <a:srgbClr val="B84327"/>
      </a:accent2>
      <a:accent3>
        <a:srgbClr val="C68D2C"/>
      </a:accent3>
      <a:accent4>
        <a:srgbClr val="63913D"/>
      </a:accent4>
      <a:accent5>
        <a:srgbClr val="563774"/>
      </a:accent5>
      <a:accent6>
        <a:srgbClr val="48949B"/>
      </a:accent6>
      <a:hlink>
        <a:srgbClr val="52879E"/>
      </a:hlink>
      <a:folHlink>
        <a:srgbClr val="F99D3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7652F5B7034047B6C70F9AEB8ED43B" ma:contentTypeVersion="15" ma:contentTypeDescription="Create a new document." ma:contentTypeScope="" ma:versionID="145ed5898435132d82025dda281a4717">
  <xsd:schema xmlns:xsd="http://www.w3.org/2001/XMLSchema" xmlns:xs="http://www.w3.org/2001/XMLSchema" xmlns:p="http://schemas.microsoft.com/office/2006/metadata/properties" xmlns:ns2="e9c2b902-71aa-4872-9563-5558862f0048" xmlns:ns3="2e1b98ae-4ad8-4f94-b2e9-2941d01c86a2" targetNamespace="http://schemas.microsoft.com/office/2006/metadata/properties" ma:root="true" ma:fieldsID="86627574984cff5ceec644bfd218b5f5" ns2:_="" ns3:_="">
    <xsd:import namespace="e9c2b902-71aa-4872-9563-5558862f0048"/>
    <xsd:import namespace="2e1b98ae-4ad8-4f94-b2e9-2941d01c86a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2b902-71aa-4872-9563-5558862f00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fa6e375-89d1-4f89-9ebf-5f6e204b5e67"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1b98ae-4ad8-4f94-b2e9-2941d01c86a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2f91749-88f7-45b6-b363-1abbe739a771}" ma:internalName="TaxCatchAll" ma:showField="CatchAllData" ma:web="2e1b98ae-4ad8-4f94-b2e9-2941d01c86a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C93CDF-E04D-4CA7-8634-B76E92279D2B}"/>
</file>

<file path=customXml/itemProps2.xml><?xml version="1.0" encoding="utf-8"?>
<ds:datastoreItem xmlns:ds="http://schemas.openxmlformats.org/officeDocument/2006/customXml" ds:itemID="{F86B7FB2-4ECD-411F-B568-663CE3C28583}"/>
</file>

<file path=docProps/app.xml><?xml version="1.0" encoding="utf-8"?>
<Properties xmlns="http://schemas.openxmlformats.org/officeDocument/2006/extended-properties" xmlns:vt="http://schemas.openxmlformats.org/officeDocument/2006/docPropsVTypes">
  <TotalTime>174</TotalTime>
  <Words>1064</Words>
  <Application>Microsoft Office PowerPoint</Application>
  <PresentationFormat>On-screen Show (4:3)</PresentationFormat>
  <Paragraphs>51</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Standards – a provocation?</vt:lpstr>
      <vt:lpstr>Wikipedia http://en.wikipedia.org/wiki/Rail_gauge_in_Australia  Details of the Clapp report for the Commonwealth Land Transport Board thin lines – 3' 6“ dotted lines – 4' 8.5“ dashed thick lines – new 4' 8.5“ thick lines – 5' 3"</vt:lpstr>
      <vt:lpstr>PowerPoint Presentation</vt:lpstr>
      <vt:lpstr>PowerPoint Presentation</vt:lpstr>
      <vt:lpstr>PowerPoint Presentation</vt:lpstr>
    </vt:vector>
  </TitlesOfParts>
  <Company>Department of Internal Affairs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 a provocation?</dc:title>
  <dc:creator>Nicola Frean</dc:creator>
  <cp:lastModifiedBy>Barbara Lemon</cp:lastModifiedBy>
  <cp:revision>26</cp:revision>
  <dcterms:created xsi:type="dcterms:W3CDTF">2015-05-11T22:20:24Z</dcterms:created>
  <dcterms:modified xsi:type="dcterms:W3CDTF">2015-05-20T08:18:09Z</dcterms:modified>
</cp:coreProperties>
</file>