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6.xml" ContentType="application/vnd.openxmlformats-officedocument.presentationml.notesSlid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94" r:id="rId2"/>
    <p:sldId id="373" r:id="rId3"/>
    <p:sldId id="375" r:id="rId4"/>
    <p:sldId id="378" r:id="rId5"/>
    <p:sldId id="381" r:id="rId6"/>
    <p:sldId id="379" r:id="rId7"/>
    <p:sldId id="380" r:id="rId8"/>
    <p:sldId id="382" r:id="rId9"/>
    <p:sldId id="372" r:id="rId10"/>
  </p:sldIdLst>
  <p:sldSz cx="9144000" cy="6858000" type="screen4x3"/>
  <p:notesSz cx="6797675" cy="9928225"/>
  <p:defaultTextStyle>
    <a:defPPr>
      <a:defRPr lang="en-AU"/>
    </a:defPPr>
    <a:lvl1pPr algn="l" rtl="0" fontAlgn="base">
      <a:spcBef>
        <a:spcPct val="20000"/>
      </a:spcBef>
      <a:spcAft>
        <a:spcPts val="600"/>
      </a:spcAft>
      <a:buClr>
        <a:srgbClr val="FF6600"/>
      </a:buClr>
      <a:buSzPct val="50000"/>
      <a:buFont typeface="Lucida Grande" charset="0"/>
      <a:buChar char="—"/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20000"/>
      </a:spcBef>
      <a:spcAft>
        <a:spcPts val="600"/>
      </a:spcAft>
      <a:buClr>
        <a:srgbClr val="FF6600"/>
      </a:buClr>
      <a:buSzPct val="50000"/>
      <a:buFont typeface="Lucida Grande" charset="0"/>
      <a:buChar char="—"/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20000"/>
      </a:spcBef>
      <a:spcAft>
        <a:spcPts val="600"/>
      </a:spcAft>
      <a:buClr>
        <a:srgbClr val="FF6600"/>
      </a:buClr>
      <a:buSzPct val="50000"/>
      <a:buFont typeface="Lucida Grande" charset="0"/>
      <a:buChar char="—"/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20000"/>
      </a:spcBef>
      <a:spcAft>
        <a:spcPts val="600"/>
      </a:spcAft>
      <a:buClr>
        <a:srgbClr val="FF6600"/>
      </a:buClr>
      <a:buSzPct val="50000"/>
      <a:buFont typeface="Lucida Grande" charset="0"/>
      <a:buChar char="—"/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20000"/>
      </a:spcBef>
      <a:spcAft>
        <a:spcPts val="600"/>
      </a:spcAft>
      <a:buClr>
        <a:srgbClr val="FF6600"/>
      </a:buClr>
      <a:buSzPct val="50000"/>
      <a:buFont typeface="Lucida Grande" charset="0"/>
      <a:buChar char="—"/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52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pos="528">
          <p15:clr>
            <a:srgbClr val="A4A3A4"/>
          </p15:clr>
        </p15:guide>
        <p15:guide id="4" pos="5184">
          <p15:clr>
            <a:srgbClr val="A4A3A4"/>
          </p15:clr>
        </p15:guide>
        <p15:guide id="5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603"/>
    <a:srgbClr val="B3A89B"/>
    <a:srgbClr val="FF6600"/>
    <a:srgbClr val="3333CC"/>
    <a:srgbClr val="008000"/>
    <a:srgbClr val="CC0000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2586" autoAdjust="0"/>
  </p:normalViewPr>
  <p:slideViewPr>
    <p:cSldViewPr>
      <p:cViewPr varScale="1">
        <p:scale>
          <a:sx n="84" d="100"/>
          <a:sy n="84" d="100"/>
        </p:scale>
        <p:origin x="2430" y="78"/>
      </p:cViewPr>
      <p:guideLst>
        <p:guide orient="horz" pos="952"/>
        <p:guide orient="horz" pos="1200"/>
        <p:guide pos="528"/>
        <p:guide pos="5184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/>
            </a:lvl1pPr>
          </a:lstStyle>
          <a:p>
            <a:pPr>
              <a:defRPr/>
            </a:pPr>
            <a:fld id="{03640CA2-3DBD-46F0-9D43-6785700A7FF8}" type="slidenum">
              <a:rPr lang="en-US">
                <a:latin typeface="Arial Narrow"/>
                <a:cs typeface="Arial Narrow"/>
              </a:rPr>
              <a:pPr>
                <a:defRPr/>
              </a:pPr>
              <a:t>‹#›</a:t>
            </a:fld>
            <a:endParaRPr lang="en-US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23248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 dirty="0" smtClean="0"/>
              <a:t>Click to edit Master text styles</a:t>
            </a:r>
          </a:p>
          <a:p>
            <a:pPr lvl="1"/>
            <a:r>
              <a:rPr lang="en-AU" noProof="0" dirty="0" smtClean="0"/>
              <a:t>Second level</a:t>
            </a:r>
          </a:p>
          <a:p>
            <a:pPr lvl="2"/>
            <a:r>
              <a:rPr lang="en-AU" noProof="0" dirty="0" smtClean="0"/>
              <a:t>Third level</a:t>
            </a:r>
          </a:p>
          <a:p>
            <a:pPr lvl="3"/>
            <a:r>
              <a:rPr lang="en-AU" noProof="0" dirty="0" smtClean="0"/>
              <a:t>Fourth level</a:t>
            </a:r>
          </a:p>
          <a:p>
            <a:pPr lvl="4"/>
            <a:r>
              <a:rPr lang="en-AU" noProof="0" dirty="0" smtClean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smtClean="0"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AF6F981-3242-40DA-B0D7-12B4635AA8A8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2198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/>
        <a:ea typeface="Arial Narrow"/>
        <a:cs typeface="Arial Narrow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/>
        <a:ea typeface="Arial Narrow"/>
        <a:cs typeface="Arial Narrow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/>
        <a:ea typeface="Arial Narrow"/>
        <a:cs typeface="Arial Narrow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/>
        <a:ea typeface="Arial Narrow"/>
        <a:cs typeface="Arial Narrow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/>
        <a:ea typeface="Arial Narrow"/>
        <a:cs typeface="Arial Narrow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48C1F57-7337-4CC9-9E4D-FA92B92022C7}" type="slidenum">
              <a:rPr lang="en-AU">
                <a:latin typeface="Arial Narrow"/>
                <a:cs typeface="Arial Narrow"/>
              </a:rPr>
              <a:pPr eaLnBrk="1" hangingPunct="1"/>
              <a:t>1</a:t>
            </a:fld>
            <a:endParaRPr lang="en-AU" dirty="0">
              <a:latin typeface="Arial Narrow"/>
              <a:cs typeface="Arial Narrow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A81B4F3-9E4F-428B-84CC-7F817E2CED6A}" type="slidenum">
              <a:rPr lang="en-AU" sz="1200">
                <a:latin typeface="Arial Narrow"/>
                <a:cs typeface="Arial Narrow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en-AU" sz="1200" dirty="0">
              <a:latin typeface="Arial Narrow"/>
              <a:cs typeface="Arial Narrow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A81B4F3-9E4F-428B-84CC-7F817E2CED6A}" type="slidenum">
              <a:rPr lang="en-AU" sz="1200">
                <a:latin typeface="Arial Narrow"/>
                <a:cs typeface="Arial Narrow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en-AU" sz="1200" dirty="0">
              <a:latin typeface="Arial Narrow"/>
              <a:cs typeface="Arial Narrow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A81B4F3-9E4F-428B-84CC-7F817E2CED6A}" type="slidenum">
              <a:rPr lang="en-AU" sz="1200">
                <a:latin typeface="Arial Narrow"/>
                <a:cs typeface="Arial Narrow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</a:t>
            </a:fld>
            <a:endParaRPr lang="en-AU" sz="1200" dirty="0">
              <a:latin typeface="Arial Narrow"/>
              <a:cs typeface="Arial Narrow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A81B4F3-9E4F-428B-84CC-7F817E2CED6A}" type="slidenum">
              <a:rPr lang="en-AU" sz="1200">
                <a:latin typeface="Arial Narrow"/>
                <a:cs typeface="Arial Narrow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</a:t>
            </a:fld>
            <a:endParaRPr lang="en-AU" sz="1200" dirty="0">
              <a:latin typeface="Arial Narrow"/>
              <a:cs typeface="Arial Narrow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A81B4F3-9E4F-428B-84CC-7F817E2CED6A}" type="slidenum">
              <a:rPr lang="en-AU" sz="1200">
                <a:latin typeface="Arial Narrow"/>
                <a:cs typeface="Arial Narrow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</a:t>
            </a:fld>
            <a:endParaRPr lang="en-AU" sz="1200" dirty="0">
              <a:latin typeface="Arial Narrow"/>
              <a:cs typeface="Arial Narrow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A81B4F3-9E4F-428B-84CC-7F817E2CED6A}" type="slidenum">
              <a:rPr lang="en-AU" sz="1200">
                <a:latin typeface="Arial Narrow"/>
                <a:cs typeface="Arial Narrow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</a:t>
            </a:fld>
            <a:endParaRPr lang="en-AU" sz="1200" dirty="0">
              <a:latin typeface="Arial Narrow"/>
              <a:cs typeface="Arial Narrow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A81B4F3-9E4F-428B-84CC-7F817E2CED6A}" type="slidenum">
              <a:rPr lang="en-AU" sz="1200">
                <a:latin typeface="Arial Narrow"/>
                <a:cs typeface="Arial Narrow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</a:t>
            </a:fld>
            <a:endParaRPr lang="en-AU" sz="1200" dirty="0">
              <a:latin typeface="Arial Narrow"/>
              <a:cs typeface="Arial Narrow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A81B4F3-9E4F-428B-84CC-7F817E2CED6A}" type="slidenum">
              <a:rPr lang="en-AU" sz="1200">
                <a:latin typeface="Arial Narrow"/>
                <a:cs typeface="Arial Narrow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</a:t>
            </a:fld>
            <a:endParaRPr lang="en-AU" sz="1200" dirty="0">
              <a:latin typeface="Arial Narrow"/>
              <a:cs typeface="Arial Narrow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3454152" cy="1944216"/>
          </a:xfrm>
        </p:spPr>
        <p:txBody>
          <a:bodyPr/>
          <a:lstStyle>
            <a:lvl1pPr>
              <a:defRPr sz="4000" b="1" cap="all">
                <a:solidFill>
                  <a:srgbClr val="B3A89B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852936"/>
            <a:ext cx="3456384" cy="720080"/>
          </a:xfrm>
        </p:spPr>
        <p:txBody>
          <a:bodyPr/>
          <a:lstStyle>
            <a:lvl1pPr marL="0" indent="0" algn="l">
              <a:buNone/>
              <a:defRPr>
                <a:solidFill>
                  <a:srgbClr val="FF66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NSLA_Full_wTa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74" y="2852936"/>
            <a:ext cx="4262530" cy="34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4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fld id="{07701309-E7CC-40EE-9BD7-9BFDB558DC88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1681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fld id="{270C180D-7E55-4059-8055-55C3AFE33897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5669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fld id="{232246C3-C658-4C87-85AE-0FD03166F44B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7747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fld id="{7F836F78-6176-4999-B47F-664434DC16D3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81059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fld id="{9FDF8383-CC12-4495-8DDA-1040002B88D0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271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457200" y="6498000"/>
            <a:ext cx="8219256" cy="360000"/>
          </a:xfrm>
          <a:prstGeom prst="rect">
            <a:avLst/>
          </a:prstGeom>
          <a:solidFill>
            <a:srgbClr val="E436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pic>
        <p:nvPicPr>
          <p:cNvPr id="8" name="Picture 7" descr="NSLA_Initials_noTa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935901"/>
            <a:ext cx="2265022" cy="922098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539552" y="6525344"/>
            <a:ext cx="2133600" cy="3326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kern="1200" smtClean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4572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110A1926-B2E2-4941-9B33-D530571415B2}" type="slidenum">
              <a:rPr lang="en-AU" sz="1200" b="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en-AU" sz="1200" b="0" dirty="0">
              <a:solidFill>
                <a:schemeClr val="bg1"/>
              </a:solidFill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457200" y="2133600"/>
            <a:ext cx="59150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239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457200" y="6498000"/>
            <a:ext cx="8219256" cy="360000"/>
          </a:xfrm>
          <a:prstGeom prst="rect">
            <a:avLst/>
          </a:prstGeom>
          <a:solidFill>
            <a:srgbClr val="E436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 descr="NSLA_Initials_noTa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935901"/>
            <a:ext cx="2265022" cy="922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539552" y="6525344"/>
            <a:ext cx="2133600" cy="3326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kern="1200" smtClean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4572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110A1926-B2E2-4941-9B33-D530571415B2}" type="slidenum">
              <a:rPr lang="en-AU" sz="1200" b="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en-AU" sz="1200" b="0" dirty="0">
              <a:solidFill>
                <a:schemeClr val="bg1"/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1842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457200" y="6498000"/>
            <a:ext cx="8219256" cy="360000"/>
          </a:xfrm>
          <a:prstGeom prst="rect">
            <a:avLst/>
          </a:prstGeom>
          <a:solidFill>
            <a:srgbClr val="E436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 descr="NSLA_Initials_noTa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935901"/>
            <a:ext cx="2265022" cy="922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539552" y="6525344"/>
            <a:ext cx="2133600" cy="3326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kern="1200" smtClean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4572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50000"/>
              <a:buFont typeface="Lucida Grande" charset="0"/>
              <a:buChar char="—"/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fld id="{110A1926-B2E2-4941-9B33-D530571415B2}" type="slidenum">
              <a:rPr lang="en-AU" sz="1200" b="0" smtClean="0">
                <a:solidFill>
                  <a:schemeClr val="bg1"/>
                </a:solidFill>
              </a:rPr>
              <a:pPr algn="l">
                <a:defRPr/>
              </a:pPr>
              <a:t>‹#›</a:t>
            </a:fld>
            <a:endParaRPr lang="en-AU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0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fld id="{110A1926-B2E2-4941-9B33-D530571415B2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240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fld id="{CF2AF1B2-024C-425E-80BC-070E173A2048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33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fld id="{D1304F9E-4916-4C0F-9232-5D00274F0535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452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fld id="{A45B469D-36B1-4CB1-9B89-09D9FDEA0771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996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000" b="1" smtClean="0">
                <a:latin typeface="Arial Narrow"/>
                <a:ea typeface="Arial Narrow"/>
                <a:cs typeface="Arial Narrow"/>
              </a:defRPr>
            </a:lvl1pPr>
          </a:lstStyle>
          <a:p>
            <a:pPr>
              <a:defRPr/>
            </a:pPr>
            <a:fld id="{E021532D-FC75-4B1F-ACF8-2DA2EADD6BB1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215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59150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6600"/>
          </a:solidFill>
          <a:latin typeface="Arial Narrow"/>
          <a:ea typeface="Arial Narrow"/>
          <a:cs typeface="Arial Narrow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6600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6600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6600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6600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None/>
        <a:defRPr sz="2000">
          <a:solidFill>
            <a:schemeClr val="tx1"/>
          </a:solidFill>
          <a:latin typeface="Arial Narrow"/>
          <a:ea typeface="Arial Narrow"/>
          <a:cs typeface="Arial Narrow"/>
        </a:defRPr>
      </a:lvl1pPr>
      <a:lvl2pPr marL="180000" indent="1692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/>
        <a:buChar char="•"/>
        <a:defRPr sz="1800">
          <a:solidFill>
            <a:schemeClr val="tx1"/>
          </a:solidFill>
          <a:latin typeface="Arial Narrow"/>
          <a:ea typeface="Arial Narrow"/>
          <a:cs typeface="Arial Narrow"/>
        </a:defRPr>
      </a:lvl2pPr>
      <a:lvl3pPr marL="180000" indent="1692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/>
        <a:buChar char="•"/>
        <a:defRPr sz="1800">
          <a:solidFill>
            <a:srgbClr val="B3A89B"/>
          </a:solidFill>
          <a:latin typeface="Arial Narrow"/>
          <a:ea typeface="Arial Narrow"/>
          <a:cs typeface="Arial Narrow"/>
        </a:defRPr>
      </a:lvl3pPr>
      <a:lvl4pPr marL="180000" indent="1692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/>
        <a:buChar char="•"/>
        <a:defRPr sz="1800">
          <a:solidFill>
            <a:srgbClr val="B3A89B"/>
          </a:solidFill>
          <a:latin typeface="Arial Narrow"/>
          <a:ea typeface="Arial Narrow"/>
          <a:cs typeface="Arial Narrow"/>
        </a:defRPr>
      </a:lvl4pPr>
      <a:lvl5pPr marL="180000" indent="1692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Arial"/>
        <a:buChar char="•"/>
        <a:defRPr sz="1800">
          <a:solidFill>
            <a:srgbClr val="B3A89B"/>
          </a:solidFill>
          <a:latin typeface="Arial Narrow"/>
          <a:ea typeface="Arial Narrow"/>
          <a:cs typeface="Arial Narrow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tsilirn.aiatsis.gov.a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6768752" cy="1944216"/>
          </a:xfrm>
        </p:spPr>
        <p:txBody>
          <a:bodyPr/>
          <a:lstStyle/>
          <a:p>
            <a:r>
              <a:rPr lang="en-US" sz="3200" dirty="0" smtClean="0">
                <a:solidFill>
                  <a:srgbClr val="B3A89B"/>
                </a:solidFill>
              </a:rPr>
              <a:t>Managing Indigenous Collections</a:t>
            </a:r>
          </a:p>
        </p:txBody>
      </p:sp>
      <p:sp>
        <p:nvSpPr>
          <p:cNvPr id="16388" name="Content Placeholder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4968552" cy="158417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Kerry </a:t>
            </a:r>
            <a:r>
              <a:rPr lang="en-US" dirty="0" err="1" smtClean="0"/>
              <a:t>Blinco</a:t>
            </a:r>
            <a:r>
              <a:rPr lang="en-US" dirty="0" smtClean="0"/>
              <a:t>,  NTL</a:t>
            </a:r>
          </a:p>
          <a:p>
            <a:pPr marL="0" indent="0">
              <a:buNone/>
            </a:pPr>
            <a:r>
              <a:rPr lang="en-US" dirty="0" smtClean="0"/>
              <a:t>Maxine Briggs, SLV</a:t>
            </a:r>
          </a:p>
          <a:p>
            <a:pPr marL="0" indent="0">
              <a:buNone/>
            </a:pPr>
            <a:r>
              <a:rPr lang="en-US" dirty="0" smtClean="0"/>
              <a:t>Susanna Iuliano, SLWA</a:t>
            </a:r>
          </a:p>
          <a:p>
            <a:pPr marL="0" indent="0">
              <a:buNone/>
            </a:pPr>
            <a:r>
              <a:rPr lang="en-US" dirty="0" smtClean="0"/>
              <a:t>Kirsten Thorpe, SLNSW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Indigenous Heritage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72817"/>
            <a:ext cx="5698976" cy="3888432"/>
          </a:xfrm>
        </p:spPr>
        <p:txBody>
          <a:bodyPr/>
          <a:lstStyle/>
          <a:p>
            <a:pPr lvl="1">
              <a:buNone/>
            </a:pPr>
            <a:r>
              <a:rPr lang="en-US" dirty="0" smtClean="0"/>
              <a:t>A significant amount of Indigenous knowledge, some of which is secret and sacred knowledge, is stored in library and archival collections across the country.  Collections may contain </a:t>
            </a:r>
            <a:r>
              <a:rPr lang="en-AU" dirty="0" smtClean="0"/>
              <a:t>explicit or implied Indigenous knowledge.</a:t>
            </a:r>
          </a:p>
          <a:p>
            <a:pPr lvl="1"/>
            <a:r>
              <a:rPr lang="en-US" dirty="0" smtClean="0"/>
              <a:t>Explicit = e.g. images of ceremony or initiation, descriptions or maps of secret or sacred sites, descriptions of Law.</a:t>
            </a:r>
          </a:p>
          <a:p>
            <a:pPr lvl="1"/>
            <a:r>
              <a:rPr lang="en-US" dirty="0" smtClean="0"/>
              <a:t>Implied = photographs of Indigenous art which may contain secret/sacred elements or transcriptions of song or ceremony.</a:t>
            </a:r>
            <a:endParaRPr lang="en-AU" dirty="0" smtClean="0"/>
          </a:p>
          <a:p>
            <a:pPr lvl="1"/>
            <a:endParaRPr lang="en-AU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28184" y="5013176"/>
            <a:ext cx="2808312" cy="72008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2pPr>
            <a:lvl3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3pPr>
            <a:lvl4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4pPr>
            <a:lvl5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rgbClr val="FF6600"/>
                </a:solidFill>
              </a:rPr>
              <a:t>Annette Kogolo at SLWA in 2013, reading her Aunty’s story in a recently digitized Walmajarri Language Book.</a:t>
            </a:r>
          </a:p>
        </p:txBody>
      </p:sp>
      <p:pic>
        <p:nvPicPr>
          <p:cNvPr id="1026" name="Picture 2" descr="G:\allstaff-share\Community, Learning and Discovery - Projects\Indigenous\NAIDOC week\2015\SLWA Photos\Annete Kogolo and Damien Webb - Walmajarri Language Stories Projec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7" r="49380"/>
          <a:stretch/>
        </p:blipFill>
        <p:spPr bwMode="auto">
          <a:xfrm>
            <a:off x="6101994" y="1268760"/>
            <a:ext cx="2934502" cy="36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29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Protocols and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72816"/>
            <a:ext cx="5915000" cy="4248472"/>
          </a:xfrm>
        </p:spPr>
        <p:txBody>
          <a:bodyPr/>
          <a:lstStyle/>
          <a:p>
            <a:pPr lvl="0"/>
            <a:r>
              <a:rPr lang="en-US" dirty="0" smtClean="0"/>
              <a:t>The NSLA Indigenous groups recognizes and promotes existing protocols and best practice guidelines for managing and providing access to Indigenous collections.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</a:t>
            </a:r>
            <a:r>
              <a:rPr lang="en-US" i="1" dirty="0" smtClean="0"/>
              <a:t>National Position Statement  for Aboriginal and Torres Strait Islander library services and collection (2014)</a:t>
            </a:r>
            <a:r>
              <a:rPr lang="en-US" dirty="0" smtClean="0"/>
              <a:t> affirms NSLA commitment to :</a:t>
            </a:r>
          </a:p>
          <a:p>
            <a:pPr lvl="1"/>
            <a:r>
              <a:rPr lang="en-US" i="1" dirty="0" smtClean="0"/>
              <a:t>ATSILIRN (Aboriginal and Torres Strait Islander Library and Information Network) Protocols for Libraries, Archives and Information Services</a:t>
            </a:r>
            <a:r>
              <a:rPr lang="en-US" dirty="0" smtClean="0"/>
              <a:t>.</a:t>
            </a:r>
          </a:p>
          <a:p>
            <a:pPr lvl="1"/>
            <a:r>
              <a:rPr lang="en-AU" i="1" dirty="0" smtClean="0"/>
              <a:t>The United Nations Declaration on the Rights of Indigenous Peoples</a:t>
            </a:r>
          </a:p>
          <a:p>
            <a:pPr lvl="1"/>
            <a:r>
              <a:rPr lang="en-US" i="1" dirty="0" smtClean="0"/>
              <a:t>NSLA Guidelines for Working with Community</a:t>
            </a:r>
            <a:endParaRPr lang="en-AU" dirty="0" smtClean="0"/>
          </a:p>
          <a:p>
            <a:pPr lvl="1"/>
            <a:endParaRPr lang="en-AU" dirty="0"/>
          </a:p>
        </p:txBody>
      </p:sp>
      <p:pic>
        <p:nvPicPr>
          <p:cNvPr id="3074" name="Picture 2" descr="http://atsilirn.aiatsis.gov.au/images/banner_tran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75"/>
          <a:stretch/>
        </p:blipFill>
        <p:spPr bwMode="auto">
          <a:xfrm>
            <a:off x="6156176" y="1700808"/>
            <a:ext cx="293844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e/ee/UN_emblem_blue.svg/2000px-UN_emblem_blu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512" y="3284984"/>
            <a:ext cx="2161769" cy="183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059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7920880" cy="578646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83568" y="5923357"/>
            <a:ext cx="7920880" cy="72008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2pPr>
            <a:lvl3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3pPr>
            <a:lvl4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4pPr>
            <a:lvl5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rgbClr val="FF6600"/>
                </a:solidFill>
              </a:rPr>
              <a:t>ATSILIRN Protocols and web site, 2015</a:t>
            </a:r>
            <a:br>
              <a:rPr lang="en-US" sz="1500" dirty="0" smtClean="0">
                <a:solidFill>
                  <a:srgbClr val="FF6600"/>
                </a:solidFill>
              </a:rPr>
            </a:br>
            <a:r>
              <a:rPr lang="en-US" sz="1500" dirty="0" smtClean="0">
                <a:solidFill>
                  <a:srgbClr val="FF6600"/>
                </a:solidFill>
                <a:hlinkClick r:id="rId4"/>
              </a:rPr>
              <a:t>http://atsilirn.aiatsis.gov.au/</a:t>
            </a:r>
            <a:r>
              <a:rPr lang="en-US" sz="1500" dirty="0" smtClean="0">
                <a:solidFill>
                  <a:srgbClr val="FF66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1919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48880"/>
            <a:ext cx="5915000" cy="3992563"/>
          </a:xfrm>
        </p:spPr>
        <p:txBody>
          <a:bodyPr/>
          <a:lstStyle/>
          <a:p>
            <a:pPr lvl="0"/>
            <a:r>
              <a:rPr lang="en-US" dirty="0" smtClean="0"/>
              <a:t>The Storylines Project is an online central access point for digitized Indigenous heritage material. This includes: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Photographs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Oral Histories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Documents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Audio and video material</a:t>
            </a:r>
          </a:p>
          <a:p>
            <a:pPr lvl="0"/>
            <a:r>
              <a:rPr lang="en-US" dirty="0" smtClean="0"/>
              <a:t>The interactive archive allows any user to leave annotations on any item in the system, or to request a restriction for specific material.</a:t>
            </a:r>
          </a:p>
          <a:p>
            <a:pPr lvl="0"/>
            <a:r>
              <a:rPr lang="en-US" dirty="0" smtClean="0"/>
              <a:t>The annotations and restrictions are managed by SLWA staff with advice from an Aboriginal Reference Group.</a:t>
            </a:r>
            <a:endParaRPr lang="en-AU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72200" y="5013176"/>
            <a:ext cx="2808312" cy="72008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2pPr>
            <a:lvl3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3pPr>
            <a:lvl4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4pPr>
            <a:lvl5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rgbClr val="FF6600"/>
                </a:solidFill>
              </a:rPr>
              <a:t>Mary Bear identifying people in Storylines at Mowanjum in 2014.</a:t>
            </a:r>
          </a:p>
        </p:txBody>
      </p:sp>
      <p:pic>
        <p:nvPicPr>
          <p:cNvPr id="8" name="Picture 5" descr="G:\allstaff-share\Projects\Current Projects\Ara Irititja (Storylines)\Communications and marketing\Logo\Storylines_logo\Colour\Storylines_logo_CMYK_withSL_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7" y="116632"/>
            <a:ext cx="842357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:\allstaff-share\Projects\Current Projects\Ara Irititja (Storylines)\Mowanjum\Photographs\Storylines - Mary Be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32403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355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81642" y="6165304"/>
            <a:ext cx="8006782" cy="72008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2pPr>
            <a:lvl3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3pPr>
            <a:lvl4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4pPr>
            <a:lvl5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rgbClr val="FF6600"/>
                </a:solidFill>
              </a:rPr>
              <a:t>Welcome Screen from </a:t>
            </a:r>
            <a:r>
              <a:rPr lang="en-US" sz="1500" dirty="0" err="1" smtClean="0">
                <a:solidFill>
                  <a:srgbClr val="FF6600"/>
                </a:solidFill>
              </a:rPr>
              <a:t>Wurnan</a:t>
            </a:r>
            <a:r>
              <a:rPr lang="en-US" sz="1500" dirty="0" smtClean="0">
                <a:solidFill>
                  <a:srgbClr val="FF6600"/>
                </a:solidFill>
              </a:rPr>
              <a:t> Storylines – a community instance run by Mowanjum Community.</a:t>
            </a:r>
          </a:p>
        </p:txBody>
      </p:sp>
      <p:pic>
        <p:nvPicPr>
          <p:cNvPr id="5125" name="Picture 5" descr="G:\allstaff-share\Projects\Current Projects\Ara Irititja (Storylines)\Communications and marketing\Logo\Storylines_logo\Colour\Storylines_logo_CMYK_withSL_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624"/>
            <a:ext cx="6058645" cy="16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2" y="1628800"/>
            <a:ext cx="8221594" cy="46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27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G:\allstaff-share\Projects\Current Projects\Ara Irititja (Storylines)\Communications and marketing\Logo\Storylines_logo\Colour\Storylines_logo_CMYK_withSL_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624"/>
            <a:ext cx="6058645" cy="16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81642" y="6165304"/>
            <a:ext cx="8006782" cy="72008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2pPr>
            <a:lvl3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3pPr>
            <a:lvl4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4pPr>
            <a:lvl5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rgbClr val="FF6600"/>
                </a:solidFill>
              </a:rPr>
              <a:t>Welcome Screen from </a:t>
            </a:r>
            <a:r>
              <a:rPr lang="en-US" sz="1500" dirty="0" err="1" smtClean="0">
                <a:solidFill>
                  <a:srgbClr val="FF6600"/>
                </a:solidFill>
              </a:rPr>
              <a:t>Mangara</a:t>
            </a:r>
            <a:r>
              <a:rPr lang="en-US" sz="1500" dirty="0" smtClean="0">
                <a:solidFill>
                  <a:srgbClr val="FF6600"/>
                </a:solidFill>
              </a:rPr>
              <a:t> Storylines – a community instance run by the Yawuru people.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208912" cy="46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60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2420888"/>
            <a:ext cx="8424936" cy="72008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2pPr>
            <a:lvl3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3pPr>
            <a:lvl4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4pPr>
            <a:lvl5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6600"/>
                </a:solidFill>
              </a:rPr>
              <a:t>Sadie Canning</a:t>
            </a:r>
            <a:endParaRPr lang="en-US" sz="1800" dirty="0" smtClean="0">
              <a:solidFill>
                <a:srgbClr val="FF6600"/>
              </a:solidFill>
            </a:endParaRPr>
          </a:p>
        </p:txBody>
      </p:sp>
      <p:pic>
        <p:nvPicPr>
          <p:cNvPr id="8" name="Picture 5" descr="G:\allstaff-share\Projects\Current Projects\Ara Irititja (Storylines)\Communications and marketing\Logo\Storylines_logo\Colour\Storylines_logo_CMYK_withSL_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7" y="116632"/>
            <a:ext cx="842357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52351"/>
            <a:ext cx="1793506" cy="264995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3140969"/>
            <a:ext cx="1440160" cy="174725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3140968"/>
            <a:ext cx="3950906" cy="266133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4330279"/>
            <a:ext cx="1440160" cy="1484535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72" y="3140968"/>
            <a:ext cx="1622932" cy="266624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67544" y="5877272"/>
            <a:ext cx="8424936" cy="72008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2pPr>
            <a:lvl3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3pPr>
            <a:lvl4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4pPr>
            <a:lvl5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smtClean="0">
                <a:solidFill>
                  <a:srgbClr val="FF6600"/>
                </a:solidFill>
              </a:rPr>
              <a:t>Photographs from the Schenk Collection, held at the State Library of Western Australia</a:t>
            </a:r>
          </a:p>
        </p:txBody>
      </p:sp>
    </p:spTree>
    <p:extLst>
      <p:ext uri="{BB962C8B-B14F-4D97-AF65-F5344CB8AC3E}">
        <p14:creationId xmlns:p14="http://schemas.microsoft.com/office/powerpoint/2010/main" val="757310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dirty="0" smtClean="0"/>
              <a:t>Feedback and community response</a:t>
            </a:r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088978" cy="230277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01666"/>
            <a:ext cx="4421253" cy="473883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8156" y="5673474"/>
            <a:ext cx="3322293" cy="85187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2pPr>
            <a:lvl3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3pPr>
            <a:lvl4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4pPr>
            <a:lvl5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 smtClean="0">
              <a:solidFill>
                <a:srgbClr val="FF66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528" y="3429000"/>
            <a:ext cx="3322293" cy="85187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2pPr>
            <a:lvl3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3pPr>
            <a:lvl4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4pPr>
            <a:lvl5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 smtClean="0">
              <a:solidFill>
                <a:srgbClr val="FF6600"/>
              </a:solidFill>
            </a:endParaRPr>
          </a:p>
          <a:p>
            <a:endParaRPr lang="en-US" sz="1200" dirty="0" smtClean="0">
              <a:solidFill>
                <a:srgbClr val="FF6600"/>
              </a:solidFill>
            </a:endParaRPr>
          </a:p>
          <a:p>
            <a:endParaRPr lang="en-US" sz="1200" dirty="0" smtClean="0">
              <a:solidFill>
                <a:srgbClr val="FF6600"/>
              </a:solidFill>
            </a:endParaRPr>
          </a:p>
          <a:p>
            <a:r>
              <a:rPr lang="en-US" sz="1200" dirty="0" err="1" smtClean="0">
                <a:solidFill>
                  <a:srgbClr val="FF6600"/>
                </a:solidFill>
              </a:rPr>
              <a:t>PerthNow</a:t>
            </a:r>
            <a:r>
              <a:rPr lang="en-US" sz="1200" dirty="0" smtClean="0">
                <a:solidFill>
                  <a:srgbClr val="FF6600"/>
                </a:solidFill>
              </a:rPr>
              <a:t>, January 12, 2015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44008" y="5877272"/>
            <a:ext cx="3871021" cy="72008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None/>
              <a:defRPr sz="20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1pPr>
            <a:lvl2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lvl2pPr>
            <a:lvl3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3pPr>
            <a:lvl4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4pPr>
            <a:lvl5pPr marL="180000" indent="169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 sz="1800">
                <a:solidFill>
                  <a:srgbClr val="B3A89B"/>
                </a:solidFill>
                <a:latin typeface="Arial Narrow"/>
                <a:ea typeface="Arial Narrow"/>
                <a:cs typeface="Arial Narrow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F6600"/>
                </a:solidFill>
              </a:rPr>
              <a:t>ABC News, May 10, 2015</a:t>
            </a:r>
          </a:p>
        </p:txBody>
      </p:sp>
    </p:spTree>
    <p:extLst>
      <p:ext uri="{BB962C8B-B14F-4D97-AF65-F5344CB8AC3E}">
        <p14:creationId xmlns:p14="http://schemas.microsoft.com/office/powerpoint/2010/main" val="3291718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7652F5B7034047B6C70F9AEB8ED43B" ma:contentTypeVersion="15" ma:contentTypeDescription="Create a new document." ma:contentTypeScope="" ma:versionID="145ed5898435132d82025dda281a4717">
  <xsd:schema xmlns:xsd="http://www.w3.org/2001/XMLSchema" xmlns:xs="http://www.w3.org/2001/XMLSchema" xmlns:p="http://schemas.microsoft.com/office/2006/metadata/properties" xmlns:ns2="e9c2b902-71aa-4872-9563-5558862f0048" xmlns:ns3="2e1b98ae-4ad8-4f94-b2e9-2941d01c86a2" targetNamespace="http://schemas.microsoft.com/office/2006/metadata/properties" ma:root="true" ma:fieldsID="86627574984cff5ceec644bfd218b5f5" ns2:_="" ns3:_="">
    <xsd:import namespace="e9c2b902-71aa-4872-9563-5558862f0048"/>
    <xsd:import namespace="2e1b98ae-4ad8-4f94-b2e9-2941d01c86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c2b902-71aa-4872-9563-5558862f00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fa6e375-89d1-4f89-9ebf-5f6e204b5e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1b98ae-4ad8-4f94-b2e9-2941d01c86a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2f91749-88f7-45b6-b363-1abbe739a771}" ma:internalName="TaxCatchAll" ma:showField="CatchAllData" ma:web="2e1b98ae-4ad8-4f94-b2e9-2941d01c86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EF397C-4212-4D01-A6C5-86CC09B205D7}"/>
</file>

<file path=customXml/itemProps2.xml><?xml version="1.0" encoding="utf-8"?>
<ds:datastoreItem xmlns:ds="http://schemas.openxmlformats.org/officeDocument/2006/customXml" ds:itemID="{43BF7B9E-5ADB-479C-9F07-F43DA56A3053}"/>
</file>

<file path=docProps/app.xml><?xml version="1.0" encoding="utf-8"?>
<Properties xmlns="http://schemas.openxmlformats.org/officeDocument/2006/extended-properties" xmlns:vt="http://schemas.openxmlformats.org/officeDocument/2006/docPropsVTypes">
  <TotalTime>22369</TotalTime>
  <Words>359</Words>
  <Application>Microsoft Office PowerPoint</Application>
  <PresentationFormat>On-screen Show (4:3)</PresentationFormat>
  <Paragraphs>47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Arial Narrow</vt:lpstr>
      <vt:lpstr>Lucida Grande</vt:lpstr>
      <vt:lpstr>Default Design</vt:lpstr>
      <vt:lpstr>Managing Indigenous Collections</vt:lpstr>
      <vt:lpstr>Indigenous Heritage Collections</vt:lpstr>
      <vt:lpstr>Protocols and Guidelines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 and community response</vt:lpstr>
    </vt:vector>
  </TitlesOfParts>
  <Company>State Library Victoria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wquihamp</dc:creator>
  <cp:lastModifiedBy>Aimee Said</cp:lastModifiedBy>
  <cp:revision>301</cp:revision>
  <dcterms:created xsi:type="dcterms:W3CDTF">2009-07-15T01:31:04Z</dcterms:created>
  <dcterms:modified xsi:type="dcterms:W3CDTF">2018-06-15T03:26:03Z</dcterms:modified>
</cp:coreProperties>
</file>