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slides/slide31.xml" ContentType="application/vnd.openxmlformats-officedocument.presentationml.slide+xml"/>
  <Override PartName="/ppt/slides/slide32.xml" ContentType="application/vnd.openxmlformats-officedocument.presentationml.slide+xml"/>
  <Override PartName="/ppt/presentation.xml" ContentType="application/vnd.openxmlformats-officedocument.presentationml.presentation.main+xml"/>
  <Override PartName="/ppt/slides/slide3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9.xml" ContentType="application/vnd.openxmlformats-officedocument.presentationml.slide+xml"/>
  <Override PartName="/ppt/slides/slide17.xml" ContentType="application/vnd.openxmlformats-officedocument.presentationml.slide+xml"/>
  <Override PartName="/ppt/slides/slide21.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0.xml" ContentType="application/vnd.openxmlformats-officedocument.presentationml.slide+xml"/>
  <Override PartName="/ppt/slides/slide2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5.xml" ContentType="application/vnd.openxmlformats-officedocument.presentationml.slide+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Masters/slideMaster1.xml" ContentType="application/vnd.openxmlformats-officedocument.presentationml.slideMaster+xml"/>
  <Override PartName="/ppt/notesSlides/notesSlide22.xml" ContentType="application/vnd.openxmlformats-officedocument.presentationml.notesSlide+xml"/>
  <Override PartName="/ppt/notesSlides/notesSlide2.xml" ContentType="application/vnd.openxmlformats-officedocument.presentationml.notes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1.xml" ContentType="application/vnd.openxmlformats-officedocument.presentationml.notesSlide+xml"/>
  <Override PartName="/ppt/slideLayouts/slideLayout16.xml" ContentType="application/vnd.openxmlformats-officedocument.presentationml.slideLayout+xml"/>
  <Override PartName="/ppt/slideLayouts/slideLayout13.xml" ContentType="application/vnd.openxmlformats-officedocument.presentationml.slideLayout+xml"/>
  <Override PartName="/ppt/notesSlides/notesSlide12.xml" ContentType="application/vnd.openxmlformats-officedocument.presentationml.notes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7.xml" ContentType="application/vnd.openxmlformats-officedocument.presentationml.slideLayout+xml"/>
  <Override PartName="/ppt/notesSlides/notesSlide10.xml" ContentType="application/vnd.openxmlformats-officedocument.presentationml.notesSlide+xml"/>
  <Override PartName="/ppt/slideLayouts/slideLayout18.xml" ContentType="application/vnd.openxmlformats-officedocument.presentationml.slideLayout+xml"/>
  <Override PartName="/ppt/slideLayouts/slideLayout22.xml" ContentType="application/vnd.openxmlformats-officedocument.presentationml.slideLayout+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21.xml" ContentType="application/vnd.openxmlformats-officedocument.presentationml.slideLayout+xml"/>
  <Override PartName="/ppt/notesSlides/notesSlide6.xml" ContentType="application/vnd.openxmlformats-officedocument.presentationml.notesSlide+xml"/>
  <Override PartName="/ppt/slideLayouts/slideLayout20.xml" ContentType="application/vnd.openxmlformats-officedocument.presentationml.slideLayout+xml"/>
  <Override PartName="/ppt/notesSlides/notesSlide9.xml" ContentType="application/vnd.openxmlformats-officedocument.presentationml.notesSlide+xml"/>
  <Override PartName="/ppt/notesSlides/notesSlide8.xml" ContentType="application/vnd.openxmlformats-officedocument.presentationml.notesSlide+xml"/>
  <Override PartName="/ppt/slideLayouts/slideLayout19.xml" ContentType="application/vnd.openxmlformats-officedocument.presentationml.slideLayout+xml"/>
  <Override PartName="/ppt/notesSlides/notesSlide7.xml" ContentType="application/vnd.openxmlformats-officedocument.presentationml.notesSlide+xml"/>
  <Override PartName="/ppt/notesSlides/notesSlide13.xml" ContentType="application/vnd.openxmlformats-officedocument.presentationml.notesSlide+xml"/>
  <Override PartName="/ppt/slideLayouts/slideLayout8.xml" ContentType="application/vnd.openxmlformats-officedocument.presentationml.slideLayout+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1.xml" ContentType="application/vnd.openxmlformats-officedocument.presentationml.notesSlide+xml"/>
  <Override PartName="/ppt/notesSlides/notesSlide19.xml" ContentType="application/vnd.openxmlformats-officedocument.presentationml.notesSlide+xml"/>
  <Override PartName="/ppt/slideLayouts/slideLayout7.xml" ContentType="application/vnd.openxmlformats-officedocument.presentationml.slideLayout+xml"/>
  <Override PartName="/ppt/notesSlides/notesSlide20.xml" ContentType="application/vnd.openxmlformats-officedocument.presentationml.notesSlide+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notesSlides/notesSlide14.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15.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theme/theme8.xml" ContentType="application/vnd.openxmlformats-officedocument.theme+xml"/>
  <Override PartName="/ppt/theme/theme1.xml" ContentType="application/vnd.openxmlformats-officedocument.theme+xml"/>
  <Override PartName="/ppt/theme/theme7.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6.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 id="2147483669" r:id="rId2"/>
    <p:sldMasterId id="2147483677" r:id="rId3"/>
    <p:sldMasterId id="2147483679" r:id="rId4"/>
    <p:sldMasterId id="2147483660" r:id="rId5"/>
    <p:sldMasterId id="2147483693" r:id="rId6"/>
    <p:sldMasterId id="2147483705" r:id="rId7"/>
  </p:sldMasterIdLst>
  <p:notesMasterIdLst>
    <p:notesMasterId r:id="rId40"/>
  </p:notesMasterIdLst>
  <p:sldIdLst>
    <p:sldId id="263" r:id="rId8"/>
    <p:sldId id="282" r:id="rId9"/>
    <p:sldId id="283" r:id="rId10"/>
    <p:sldId id="287" r:id="rId11"/>
    <p:sldId id="276" r:id="rId12"/>
    <p:sldId id="268" r:id="rId13"/>
    <p:sldId id="302" r:id="rId14"/>
    <p:sldId id="279" r:id="rId15"/>
    <p:sldId id="269" r:id="rId16"/>
    <p:sldId id="292" r:id="rId17"/>
    <p:sldId id="270" r:id="rId18"/>
    <p:sldId id="272" r:id="rId19"/>
    <p:sldId id="273" r:id="rId20"/>
    <p:sldId id="280" r:id="rId21"/>
    <p:sldId id="291" r:id="rId22"/>
    <p:sldId id="293" r:id="rId23"/>
    <p:sldId id="271" r:id="rId24"/>
    <p:sldId id="294" r:id="rId25"/>
    <p:sldId id="274" r:id="rId26"/>
    <p:sldId id="289" r:id="rId27"/>
    <p:sldId id="265" r:id="rId28"/>
    <p:sldId id="266" r:id="rId29"/>
    <p:sldId id="278" r:id="rId30"/>
    <p:sldId id="300" r:id="rId31"/>
    <p:sldId id="301" r:id="rId32"/>
    <p:sldId id="295" r:id="rId33"/>
    <p:sldId id="299" r:id="rId34"/>
    <p:sldId id="298" r:id="rId35"/>
    <p:sldId id="303" r:id="rId36"/>
    <p:sldId id="297" r:id="rId37"/>
    <p:sldId id="288" r:id="rId38"/>
    <p:sldId id="286"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5" autoAdjust="0"/>
    <p:restoredTop sz="82048" autoAdjust="0"/>
  </p:normalViewPr>
  <p:slideViewPr>
    <p:cSldViewPr snapToGrid="0" snapToObjects="1">
      <p:cViewPr varScale="1">
        <p:scale>
          <a:sx n="95" d="100"/>
          <a:sy n="95" d="100"/>
        </p:scale>
        <p:origin x="1020" y="90"/>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customXml" Target="../customXml/item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customXml" Target="../customXml/item2.xml"/><Relationship Id="rId20" Type="http://schemas.openxmlformats.org/officeDocument/2006/relationships/slide" Target="slides/slide13.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17ED5C-9909-488B-B010-94C4EA9364AA}" type="datetimeFigureOut">
              <a:rPr lang="en-AU" smtClean="0"/>
              <a:t>26/05/2015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32893-1B93-4E2D-92CA-A2C7BD5A824F}" type="slidenum">
              <a:rPr lang="en-AU" smtClean="0"/>
              <a:t>‹#›</a:t>
            </a:fld>
            <a:endParaRPr lang="en-AU"/>
          </a:p>
        </p:txBody>
      </p:sp>
    </p:spTree>
    <p:extLst>
      <p:ext uri="{BB962C8B-B14F-4D97-AF65-F5344CB8AC3E}">
        <p14:creationId xmlns:p14="http://schemas.microsoft.com/office/powerpoint/2010/main" val="179424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codeforaustralia.org/"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en.wikipedia.org/wiki/State_Library_of_New_South_Wales"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ummit2015.lodlam.net/sponsorship-packages/" TargetMode="External"/><Relationship Id="rId4" Type="http://schemas.openxmlformats.org/officeDocument/2006/relationships/hyperlink" Target="http://dh2015.org/"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8932893-1B93-4E2D-92CA-A2C7BD5A824F}" type="slidenum">
              <a:rPr lang="en-AU" smtClean="0"/>
              <a:t>1</a:t>
            </a:fld>
            <a:endParaRPr lang="en-AU"/>
          </a:p>
        </p:txBody>
      </p:sp>
    </p:spTree>
    <p:extLst>
      <p:ext uri="{BB962C8B-B14F-4D97-AF65-F5344CB8AC3E}">
        <p14:creationId xmlns:p14="http://schemas.microsoft.com/office/powerpoint/2010/main" val="3195410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Over half a million views</a:t>
            </a:r>
            <a:endParaRPr lang="en-AU" dirty="0"/>
          </a:p>
        </p:txBody>
      </p:sp>
      <p:sp>
        <p:nvSpPr>
          <p:cNvPr id="4" name="Slide Number Placeholder 3"/>
          <p:cNvSpPr>
            <a:spLocks noGrp="1"/>
          </p:cNvSpPr>
          <p:nvPr>
            <p:ph type="sldNum" sz="quarter" idx="10"/>
          </p:nvPr>
        </p:nvSpPr>
        <p:spPr/>
        <p:txBody>
          <a:bodyPr/>
          <a:lstStyle/>
          <a:p>
            <a:fld id="{38932893-1B93-4E2D-92CA-A2C7BD5A824F}" type="slidenum">
              <a:rPr lang="en-AU" smtClean="0"/>
              <a:t>10</a:t>
            </a:fld>
            <a:endParaRPr lang="en-AU"/>
          </a:p>
        </p:txBody>
      </p:sp>
    </p:spTree>
    <p:extLst>
      <p:ext uri="{BB962C8B-B14F-4D97-AF65-F5344CB8AC3E}">
        <p14:creationId xmlns:p14="http://schemas.microsoft.com/office/powerpoint/2010/main" val="2589450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The State Library of NSW will provide unprecedented access to vital records of 100 Indigenous Australian languages – many considered to be critically endangered – with the launch </a:t>
            </a:r>
            <a:r>
              <a:rPr lang="en-AU" b="1" dirty="0" smtClean="0"/>
              <a:t>TODAY [Monday 24 November] </a:t>
            </a:r>
            <a:r>
              <a:rPr lang="en-AU" dirty="0" smtClean="0"/>
              <a:t>of the Rediscovering Indigenous Languages website, supported by Rio Tinto Australia.</a:t>
            </a:r>
          </a:p>
          <a:p>
            <a:r>
              <a:rPr lang="en-AU" dirty="0" smtClean="0"/>
              <a:t>According to NSW State Librarian &amp; Chief Executive Alex Byrne: “Three years ago, with strong support from Rio Tinto Australia, we embarked on a landmark project to revitalise, rescue and preserve Indigenous languages from the State Library’s archival records.</a:t>
            </a:r>
          </a:p>
          <a:p>
            <a:r>
              <a:rPr lang="en-AU" dirty="0" smtClean="0"/>
              <a:t>“Our prime purpose was to find and return this deeply critical information to the communities to whom it belongs, and in the most culturally appropriate ways,” said Dr Byrne.</a:t>
            </a:r>
          </a:p>
          <a:p>
            <a:r>
              <a:rPr lang="en-AU" dirty="0" smtClean="0"/>
              <a:t>Internationally renowned linguist Dr Michael Walsh took on the mammoth task of sifting through the Library’s 14kms of letters and journals authored by colonial surveyors, officers and missionaries. He discovered valuable details on 100 Indigenous Australian languages – including word lists and vocabularies – that were thought to be lost.</a:t>
            </a:r>
          </a:p>
          <a:p>
            <a:r>
              <a:rPr lang="en-AU" dirty="0" smtClean="0"/>
              <a:t>Over 250 Aboriginal and Torres Strait Islander languages were spoken prior to Australian settlement in 1788, but now only 20 are spoken comprehensively.</a:t>
            </a:r>
          </a:p>
          <a:p>
            <a:r>
              <a:rPr lang="en-AU" dirty="0" smtClean="0"/>
              <a:t>The website &lt;indigenous.sl.nsw.gov.au&gt; will provide communities with access to digitised copies of these rediscovered word lists and vocabularies.</a:t>
            </a:r>
          </a:p>
          <a:p>
            <a:r>
              <a:rPr lang="en-AU" dirty="0" smtClean="0"/>
              <a:t>“Many people will experience their languages for the very first time through our new website so we’re working closely with communities to consult on the most appropriate ways to provide access to the records,” says Kirsten Thorpe, manager of the State Library’s Indigenous Services Branch.</a:t>
            </a:r>
          </a:p>
          <a:p>
            <a:endParaRPr lang="en-AU" dirty="0"/>
          </a:p>
        </p:txBody>
      </p:sp>
      <p:sp>
        <p:nvSpPr>
          <p:cNvPr id="4" name="Slide Number Placeholder 3"/>
          <p:cNvSpPr>
            <a:spLocks noGrp="1"/>
          </p:cNvSpPr>
          <p:nvPr>
            <p:ph type="sldNum" sz="quarter" idx="10"/>
          </p:nvPr>
        </p:nvSpPr>
        <p:spPr/>
        <p:txBody>
          <a:bodyPr/>
          <a:lstStyle/>
          <a:p>
            <a:fld id="{38932893-1B93-4E2D-92CA-A2C7BD5A824F}" type="slidenum">
              <a:rPr lang="en-AU" smtClean="0"/>
              <a:t>12</a:t>
            </a:fld>
            <a:endParaRPr lang="en-AU"/>
          </a:p>
        </p:txBody>
      </p:sp>
    </p:spTree>
    <p:extLst>
      <p:ext uri="{BB962C8B-B14F-4D97-AF65-F5344CB8AC3E}">
        <p14:creationId xmlns:p14="http://schemas.microsoft.com/office/powerpoint/2010/main" val="61329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8932893-1B93-4E2D-92CA-A2C7BD5A824F}" type="slidenum">
              <a:rPr lang="en-AU" smtClean="0"/>
              <a:t>15</a:t>
            </a:fld>
            <a:endParaRPr lang="en-AU"/>
          </a:p>
        </p:txBody>
      </p:sp>
    </p:spTree>
    <p:extLst>
      <p:ext uri="{BB962C8B-B14F-4D97-AF65-F5344CB8AC3E}">
        <p14:creationId xmlns:p14="http://schemas.microsoft.com/office/powerpoint/2010/main" val="4286149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8932893-1B93-4E2D-92CA-A2C7BD5A824F}" type="slidenum">
              <a:rPr lang="en-AU" smtClean="0"/>
              <a:t>16</a:t>
            </a:fld>
            <a:endParaRPr lang="en-AU"/>
          </a:p>
        </p:txBody>
      </p:sp>
    </p:spTree>
    <p:extLst>
      <p:ext uri="{BB962C8B-B14F-4D97-AF65-F5344CB8AC3E}">
        <p14:creationId xmlns:p14="http://schemas.microsoft.com/office/powerpoint/2010/main" val="1524150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smtClean="0"/>
              <a:t>Tumblr</a:t>
            </a:r>
            <a:r>
              <a:rPr lang="en-AU" dirty="0" smtClean="0"/>
              <a:t>,</a:t>
            </a:r>
            <a:r>
              <a:rPr lang="en-AU" baseline="0" dirty="0" smtClean="0"/>
              <a:t> </a:t>
            </a:r>
            <a:r>
              <a:rPr lang="en-AU" baseline="0" dirty="0" err="1" smtClean="0"/>
              <a:t>Instagram</a:t>
            </a:r>
            <a:r>
              <a:rPr lang="en-AU" baseline="0" dirty="0" smtClean="0"/>
              <a:t>, </a:t>
            </a:r>
            <a:r>
              <a:rPr lang="en-AU" baseline="0" dirty="0" err="1" smtClean="0"/>
              <a:t>Pinterest</a:t>
            </a:r>
            <a:r>
              <a:rPr lang="en-AU" baseline="0" dirty="0" smtClean="0"/>
              <a:t> , Facebook, </a:t>
            </a:r>
            <a:r>
              <a:rPr lang="en-AU" baseline="0" dirty="0" err="1" smtClean="0"/>
              <a:t>Historypin</a:t>
            </a:r>
            <a:endParaRPr lang="en-AU" dirty="0"/>
          </a:p>
        </p:txBody>
      </p:sp>
      <p:sp>
        <p:nvSpPr>
          <p:cNvPr id="4" name="Slide Number Placeholder 3"/>
          <p:cNvSpPr>
            <a:spLocks noGrp="1"/>
          </p:cNvSpPr>
          <p:nvPr>
            <p:ph type="sldNum" sz="quarter" idx="10"/>
          </p:nvPr>
        </p:nvSpPr>
        <p:spPr/>
        <p:txBody>
          <a:bodyPr/>
          <a:lstStyle/>
          <a:p>
            <a:fld id="{38932893-1B93-4E2D-92CA-A2C7BD5A824F}" type="slidenum">
              <a:rPr lang="en-AU" smtClean="0"/>
              <a:t>18</a:t>
            </a:fld>
            <a:endParaRPr lang="en-AU"/>
          </a:p>
        </p:txBody>
      </p:sp>
    </p:spTree>
    <p:extLst>
      <p:ext uri="{BB962C8B-B14F-4D97-AF65-F5344CB8AC3E}">
        <p14:creationId xmlns:p14="http://schemas.microsoft.com/office/powerpoint/2010/main" val="86184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8932893-1B93-4E2D-92CA-A2C7BD5A824F}" type="slidenum">
              <a:rPr lang="en-AU" smtClean="0"/>
              <a:t>19</a:t>
            </a:fld>
            <a:endParaRPr lang="en-AU"/>
          </a:p>
        </p:txBody>
      </p:sp>
    </p:spTree>
    <p:extLst>
      <p:ext uri="{BB962C8B-B14F-4D97-AF65-F5344CB8AC3E}">
        <p14:creationId xmlns:p14="http://schemas.microsoft.com/office/powerpoint/2010/main" val="3628229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8932893-1B93-4E2D-92CA-A2C7BD5A824F}" type="slidenum">
              <a:rPr lang="en-AU" smtClean="0"/>
              <a:t>20</a:t>
            </a:fld>
            <a:endParaRPr lang="en-AU"/>
          </a:p>
        </p:txBody>
      </p:sp>
    </p:spTree>
    <p:extLst>
      <p:ext uri="{BB962C8B-B14F-4D97-AF65-F5344CB8AC3E}">
        <p14:creationId xmlns:p14="http://schemas.microsoft.com/office/powerpoint/2010/main" val="2951184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smtClean="0">
                <a:solidFill>
                  <a:schemeClr val="tx1"/>
                </a:solidFill>
                <a:effectLst/>
                <a:latin typeface="+mn-lt"/>
                <a:ea typeface="+mn-ea"/>
                <a:cs typeface="+mn-cs"/>
              </a:rPr>
              <a:t>Photographs of the Third Australian General Hospital at Lemnos, Egypt &amp; Brighton (Eng.) / taken by A. W. Savage </a:t>
            </a:r>
          </a:p>
          <a:p>
            <a:r>
              <a:rPr lang="en-AU" sz="1200" b="0" i="0" kern="1200" dirty="0" smtClean="0">
                <a:solidFill>
                  <a:schemeClr val="tx1"/>
                </a:solidFill>
                <a:effectLst/>
                <a:latin typeface="+mn-lt"/>
                <a:ea typeface="+mn-ea"/>
                <a:cs typeface="+mn-cs"/>
              </a:rPr>
              <a:t>400 silver </a:t>
            </a:r>
            <a:r>
              <a:rPr lang="en-AU" sz="1200" b="0" i="0" kern="1200" dirty="0" err="1" smtClean="0">
                <a:solidFill>
                  <a:schemeClr val="tx1"/>
                </a:solidFill>
                <a:effectLst/>
                <a:latin typeface="+mn-lt"/>
                <a:ea typeface="+mn-ea"/>
                <a:cs typeface="+mn-cs"/>
              </a:rPr>
              <a:t>gelatin</a:t>
            </a:r>
            <a:r>
              <a:rPr lang="en-AU" sz="1200" b="0" i="0" kern="1200" dirty="0" smtClean="0">
                <a:solidFill>
                  <a:schemeClr val="tx1"/>
                </a:solidFill>
                <a:effectLst/>
                <a:latin typeface="+mn-lt"/>
                <a:ea typeface="+mn-ea"/>
                <a:cs typeface="+mn-cs"/>
              </a:rPr>
              <a:t> </a:t>
            </a:r>
            <a:r>
              <a:rPr lang="en-AU" sz="1200" b="0" i="0" kern="1200" dirty="0" err="1" smtClean="0">
                <a:solidFill>
                  <a:schemeClr val="tx1"/>
                </a:solidFill>
                <a:effectLst/>
                <a:latin typeface="+mn-lt"/>
                <a:ea typeface="+mn-ea"/>
                <a:cs typeface="+mn-cs"/>
              </a:rPr>
              <a:t>photoprints</a:t>
            </a:r>
            <a:endParaRPr lang="en-AU" sz="1200" b="0" i="0" kern="1200" dirty="0" smtClean="0">
              <a:solidFill>
                <a:schemeClr val="tx1"/>
              </a:solidFill>
              <a:effectLst/>
              <a:latin typeface="+mn-lt"/>
              <a:ea typeface="+mn-ea"/>
              <a:cs typeface="+mn-cs"/>
            </a:endParaRPr>
          </a:p>
          <a:p>
            <a:r>
              <a:rPr lang="en-AU" sz="1200" b="0" i="0" kern="1200" dirty="0" smtClean="0">
                <a:solidFill>
                  <a:schemeClr val="tx1"/>
                </a:solidFill>
                <a:effectLst/>
                <a:latin typeface="+mn-lt"/>
                <a:ea typeface="+mn-ea"/>
                <a:cs typeface="+mn-cs"/>
              </a:rPr>
              <a:t>Albert William Savage, a photographer of Moore Park, Sydney, was born in Kent, England. He enlisted in Sydney aged 25 and was marked unfit for active service due to eyesight, then marked fit as a special case. He embarked for Lemnos on board RMS </a:t>
            </a:r>
            <a:r>
              <a:rPr lang="en-AU" sz="1200" b="0" i="0" kern="1200" dirty="0" err="1" smtClean="0">
                <a:solidFill>
                  <a:schemeClr val="tx1"/>
                </a:solidFill>
                <a:effectLst/>
                <a:latin typeface="+mn-lt"/>
                <a:ea typeface="+mn-ea"/>
                <a:cs typeface="+mn-cs"/>
              </a:rPr>
              <a:t>Mooltan</a:t>
            </a:r>
            <a:r>
              <a:rPr lang="en-AU" sz="1200" b="0" i="0" kern="1200" dirty="0" smtClean="0">
                <a:solidFill>
                  <a:schemeClr val="tx1"/>
                </a:solidFill>
                <a:effectLst/>
                <a:latin typeface="+mn-lt"/>
                <a:ea typeface="+mn-ea"/>
                <a:cs typeface="+mn-cs"/>
              </a:rPr>
              <a:t>, 15 May 1915 and was posted as a private to No.3 Australian General Hospital, then transferred to the Australian Flying Corps in Abbeville, Apr. 1917 where he worked as a stores clerk. He was granted leave for photography, attending </a:t>
            </a:r>
            <a:r>
              <a:rPr lang="en-AU" sz="1200" b="0" i="0" kern="1200" dirty="0" err="1" smtClean="0">
                <a:solidFill>
                  <a:schemeClr val="tx1"/>
                </a:solidFill>
                <a:effectLst/>
                <a:latin typeface="+mn-lt"/>
                <a:ea typeface="+mn-ea"/>
                <a:cs typeface="+mn-cs"/>
              </a:rPr>
              <a:t>Hawksworth</a:t>
            </a:r>
            <a:r>
              <a:rPr lang="en-AU" sz="1200" b="0" i="0" kern="1200" dirty="0" smtClean="0">
                <a:solidFill>
                  <a:schemeClr val="tx1"/>
                </a:solidFill>
                <a:effectLst/>
                <a:latin typeface="+mn-lt"/>
                <a:ea typeface="+mn-ea"/>
                <a:cs typeface="+mn-cs"/>
              </a:rPr>
              <a:t> Wheeler &amp; Co., Folkestone, June- Oct. 1919. He returned to Australia on the Pakeha, 24 Nov. 1919</a:t>
            </a:r>
          </a:p>
          <a:p>
            <a:endParaRPr lang="en-AU" dirty="0"/>
          </a:p>
        </p:txBody>
      </p:sp>
      <p:sp>
        <p:nvSpPr>
          <p:cNvPr id="4" name="Slide Number Placeholder 3"/>
          <p:cNvSpPr>
            <a:spLocks noGrp="1"/>
          </p:cNvSpPr>
          <p:nvPr>
            <p:ph type="sldNum" sz="quarter" idx="10"/>
          </p:nvPr>
        </p:nvSpPr>
        <p:spPr/>
        <p:txBody>
          <a:bodyPr/>
          <a:lstStyle/>
          <a:p>
            <a:fld id="{38932893-1B93-4E2D-92CA-A2C7BD5A824F}" type="slidenum">
              <a:rPr lang="en-AU" smtClean="0"/>
              <a:t>21</a:t>
            </a:fld>
            <a:endParaRPr lang="en-AU"/>
          </a:p>
        </p:txBody>
      </p:sp>
    </p:spTree>
    <p:extLst>
      <p:ext uri="{BB962C8B-B14F-4D97-AF65-F5344CB8AC3E}">
        <p14:creationId xmlns:p14="http://schemas.microsoft.com/office/powerpoint/2010/main" val="4162106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AU" sz="1200" b="1" i="0" kern="1200" dirty="0" smtClean="0">
                <a:solidFill>
                  <a:schemeClr val="tx1"/>
                </a:solidFill>
                <a:effectLst/>
                <a:latin typeface="+mn-lt"/>
                <a:ea typeface="+mn-ea"/>
                <a:cs typeface="+mn-cs"/>
              </a:rPr>
              <a:t>On display until 22 February 2015</a:t>
            </a:r>
            <a:endParaRPr lang="en-AU" sz="1200" b="0" i="1" kern="1200" dirty="0" smtClean="0">
              <a:solidFill>
                <a:schemeClr val="tx1"/>
              </a:solidFill>
              <a:effectLst/>
              <a:latin typeface="+mn-lt"/>
              <a:ea typeface="+mn-ea"/>
              <a:cs typeface="+mn-cs"/>
            </a:endParaRPr>
          </a:p>
          <a:p>
            <a:pPr fontAlgn="base"/>
            <a:r>
              <a:rPr lang="en-AU" sz="1200" b="0" i="1" kern="1200" dirty="0" smtClean="0">
                <a:solidFill>
                  <a:schemeClr val="tx1"/>
                </a:solidFill>
                <a:effectLst/>
                <a:latin typeface="+mn-lt"/>
                <a:ea typeface="+mn-ea"/>
                <a:cs typeface="+mn-cs"/>
              </a:rPr>
              <a:t>Sydney Transitions: 1914 / 2014</a:t>
            </a:r>
            <a:r>
              <a:rPr lang="en-AU" sz="1200" b="0" i="0" kern="1200" dirty="0" smtClean="0">
                <a:solidFill>
                  <a:schemeClr val="tx1"/>
                </a:solidFill>
                <a:effectLst/>
                <a:latin typeface="+mn-lt"/>
                <a:ea typeface="+mn-ea"/>
                <a:cs typeface="+mn-cs"/>
              </a:rPr>
              <a:t> explores changes in our society by focussing on physical landmarks that have remained the same over the century as all around them the community continues to evolve.</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 </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Sixteen digital montages combine century-old images sourced from the collections of the State Library of NSW with photographs of the same location today taken by 702 ABC Sydney’s John </a:t>
            </a:r>
            <a:r>
              <a:rPr lang="en-AU" sz="1200" b="0" i="0" kern="1200" dirty="0" err="1" smtClean="0">
                <a:solidFill>
                  <a:schemeClr val="tx1"/>
                </a:solidFill>
                <a:effectLst/>
                <a:latin typeface="+mn-lt"/>
                <a:ea typeface="+mn-ea"/>
                <a:cs typeface="+mn-cs"/>
              </a:rPr>
              <a:t>Donegan</a:t>
            </a:r>
            <a:r>
              <a:rPr lang="en-AU" sz="1200" b="0" i="0" kern="1200" dirty="0" smtClean="0">
                <a:solidFill>
                  <a:schemeClr val="tx1"/>
                </a:solidFill>
                <a:effectLst/>
                <a:latin typeface="+mn-lt"/>
                <a:ea typeface="+mn-ea"/>
                <a:cs typeface="+mn-cs"/>
              </a:rPr>
              <a:t>.</a:t>
            </a:r>
          </a:p>
          <a:p>
            <a:pPr fontAlgn="base"/>
            <a:r>
              <a:rPr lang="en-AU" sz="1200" b="0" i="0" kern="1200" dirty="0" smtClean="0">
                <a:solidFill>
                  <a:schemeClr val="tx1"/>
                </a:solidFill>
                <a:effectLst/>
                <a:latin typeface="+mn-lt"/>
                <a:ea typeface="+mn-ea"/>
                <a:cs typeface="+mn-cs"/>
              </a:rPr>
              <a:t>Image: </a:t>
            </a:r>
            <a:r>
              <a:rPr lang="en-AU" sz="1200" b="0" i="1" kern="1200" dirty="0" smtClean="0">
                <a:solidFill>
                  <a:schemeClr val="tx1"/>
                </a:solidFill>
                <a:effectLst/>
                <a:latin typeface="+mn-lt"/>
                <a:ea typeface="+mn-ea"/>
                <a:cs typeface="+mn-cs"/>
              </a:rPr>
              <a:t>View of Pitt Street looking south from Rowe Street (with tram crossing King Street)</a:t>
            </a:r>
            <a:r>
              <a:rPr lang="en-AU" sz="1200" b="0" i="0" kern="1200" dirty="0" smtClean="0">
                <a:solidFill>
                  <a:schemeClr val="tx1"/>
                </a:solidFill>
                <a:effectLst/>
                <a:latin typeface="+mn-lt"/>
                <a:ea typeface="+mn-ea"/>
                <a:cs typeface="+mn-cs"/>
              </a:rPr>
              <a:t>, photo montage by John </a:t>
            </a:r>
            <a:r>
              <a:rPr lang="en-AU" sz="1200" b="0" i="0" kern="1200" dirty="0" err="1" smtClean="0">
                <a:solidFill>
                  <a:schemeClr val="tx1"/>
                </a:solidFill>
                <a:effectLst/>
                <a:latin typeface="+mn-lt"/>
                <a:ea typeface="+mn-ea"/>
                <a:cs typeface="+mn-cs"/>
              </a:rPr>
              <a:t>Donegan</a:t>
            </a:r>
            <a:endParaRPr lang="en-AU" sz="1200" b="0" i="0"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38932893-1B93-4E2D-92CA-A2C7BD5A824F}" type="slidenum">
              <a:rPr lang="en-AU" smtClean="0"/>
              <a:t>22</a:t>
            </a:fld>
            <a:endParaRPr lang="en-AU"/>
          </a:p>
        </p:txBody>
      </p:sp>
    </p:spTree>
    <p:extLst>
      <p:ext uri="{BB962C8B-B14F-4D97-AF65-F5344CB8AC3E}">
        <p14:creationId xmlns:p14="http://schemas.microsoft.com/office/powerpoint/2010/main" val="270816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8932893-1B93-4E2D-92CA-A2C7BD5A824F}" type="slidenum">
              <a:rPr lang="en-AU" smtClean="0"/>
              <a:t>23</a:t>
            </a:fld>
            <a:endParaRPr lang="en-AU"/>
          </a:p>
        </p:txBody>
      </p:sp>
    </p:spTree>
    <p:extLst>
      <p:ext uri="{BB962C8B-B14F-4D97-AF65-F5344CB8AC3E}">
        <p14:creationId xmlns:p14="http://schemas.microsoft.com/office/powerpoint/2010/main" val="3750057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In 2012, the NSW Government announced funding support for the </a:t>
            </a:r>
            <a:r>
              <a:rPr lang="en-AU" sz="1200" i="1" kern="1200" dirty="0" smtClean="0">
                <a:solidFill>
                  <a:schemeClr val="tx1"/>
                </a:solidFill>
                <a:effectLst/>
                <a:latin typeface="+mn-lt"/>
                <a:ea typeface="+mn-ea"/>
                <a:cs typeface="+mn-cs"/>
              </a:rPr>
              <a:t>Digital Excellence Program</a:t>
            </a:r>
            <a:r>
              <a:rPr lang="en-AU" sz="1200" kern="1200" dirty="0" smtClean="0">
                <a:solidFill>
                  <a:schemeClr val="tx1"/>
                </a:solidFill>
                <a:effectLst/>
                <a:latin typeface="+mn-lt"/>
                <a:ea typeface="+mn-ea"/>
                <a:cs typeface="+mn-cs"/>
              </a:rPr>
              <a:t>.  This commitment provided AUD$52m for the initial five years of a ten year digitisation program.  This funding has enabled infrastructure and systems renewal as well as the commencement of a large scale digitisation program focussing on significant, at risk or high demand collections.   Implementing such an extensive program, which had key deliverables in the first twelve months, required new skills and knowledge as well as new systems and work practices.  Project governance was instrumental to successful achievement of milestones.  We have also identified and implemented new business practices to more effective management  of key functions and the use of a project management framework to manage projects.  </a:t>
            </a:r>
          </a:p>
          <a:p>
            <a:r>
              <a:rPr lang="en-AU" dirty="0" smtClean="0"/>
              <a:t>December 2014</a:t>
            </a:r>
          </a:p>
          <a:p>
            <a:r>
              <a:rPr lang="en-AU" dirty="0" smtClean="0"/>
              <a:t>The State Library of NSW has announced it will adopt a suite of Ex </a:t>
            </a:r>
            <a:r>
              <a:rPr lang="en-AU" dirty="0" err="1" smtClean="0"/>
              <a:t>Libris</a:t>
            </a:r>
            <a:r>
              <a:rPr lang="en-AU" dirty="0" smtClean="0"/>
              <a:t> solutions—comprised of the Alma® library management solution, the Primo® discovery and delivery solution, and the Rosetta digital asset management and preservation system—and </a:t>
            </a:r>
            <a:r>
              <a:rPr lang="en-AU" dirty="0" err="1" smtClean="0"/>
              <a:t>Axiell</a:t>
            </a:r>
            <a:r>
              <a:rPr lang="en-AU" dirty="0" smtClean="0"/>
              <a:t> Group’s Adlib Archive to manage its archival collections. These solutions replace multiple legacy systems used by the Library. Together, these integrated systems will enable the State Library to offer a world-class discovery experience to its large user community.</a:t>
            </a:r>
            <a:endParaRPr lang="en-AU" dirty="0"/>
          </a:p>
        </p:txBody>
      </p:sp>
      <p:sp>
        <p:nvSpPr>
          <p:cNvPr id="4" name="Slide Number Placeholder 3"/>
          <p:cNvSpPr>
            <a:spLocks noGrp="1"/>
          </p:cNvSpPr>
          <p:nvPr>
            <p:ph type="sldNum" sz="quarter" idx="10"/>
          </p:nvPr>
        </p:nvSpPr>
        <p:spPr/>
        <p:txBody>
          <a:bodyPr/>
          <a:lstStyle/>
          <a:p>
            <a:fld id="{38932893-1B93-4E2D-92CA-A2C7BD5A824F}" type="slidenum">
              <a:rPr lang="en-AU" smtClean="0"/>
              <a:t>2</a:t>
            </a:fld>
            <a:endParaRPr lang="en-AU"/>
          </a:p>
        </p:txBody>
      </p:sp>
    </p:spTree>
    <p:extLst>
      <p:ext uri="{BB962C8B-B14F-4D97-AF65-F5344CB8AC3E}">
        <p14:creationId xmlns:p14="http://schemas.microsoft.com/office/powerpoint/2010/main" val="960659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908 maps</a:t>
            </a:r>
            <a:endParaRPr lang="en-AU" dirty="0"/>
          </a:p>
        </p:txBody>
      </p:sp>
      <p:sp>
        <p:nvSpPr>
          <p:cNvPr id="4" name="Slide Number Placeholder 3"/>
          <p:cNvSpPr>
            <a:spLocks noGrp="1"/>
          </p:cNvSpPr>
          <p:nvPr>
            <p:ph type="sldNum" sz="quarter" idx="10"/>
          </p:nvPr>
        </p:nvSpPr>
        <p:spPr/>
        <p:txBody>
          <a:bodyPr/>
          <a:lstStyle/>
          <a:p>
            <a:fld id="{38932893-1B93-4E2D-92CA-A2C7BD5A824F}" type="slidenum">
              <a:rPr lang="en-AU" smtClean="0"/>
              <a:t>25</a:t>
            </a:fld>
            <a:endParaRPr lang="en-AU"/>
          </a:p>
        </p:txBody>
      </p:sp>
    </p:spTree>
    <p:extLst>
      <p:ext uri="{BB962C8B-B14F-4D97-AF65-F5344CB8AC3E}">
        <p14:creationId xmlns:p14="http://schemas.microsoft.com/office/powerpoint/2010/main" val="42514454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8932893-1B93-4E2D-92CA-A2C7BD5A824F}" type="slidenum">
              <a:rPr lang="en-AU" smtClean="0"/>
              <a:t>27</a:t>
            </a:fld>
            <a:endParaRPr lang="en-AU"/>
          </a:p>
        </p:txBody>
      </p:sp>
    </p:spTree>
    <p:extLst>
      <p:ext uri="{BB962C8B-B14F-4D97-AF65-F5344CB8AC3E}">
        <p14:creationId xmlns:p14="http://schemas.microsoft.com/office/powerpoint/2010/main" val="3620997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smtClean="0">
                <a:solidFill>
                  <a:schemeClr val="tx1"/>
                </a:solidFill>
                <a:latin typeface="+mn-lt"/>
                <a:ea typeface="+mn-ea"/>
                <a:cs typeface="+mn-cs"/>
              </a:rPr>
              <a:t>First Lab in a GLAM institution</a:t>
            </a:r>
          </a:p>
          <a:p>
            <a:r>
              <a:rPr lang="en-AU" sz="1200" b="0" i="0" u="none" strike="noStrike" kern="1200" baseline="0" dirty="0" smtClean="0">
                <a:solidFill>
                  <a:schemeClr val="tx1"/>
                </a:solidFill>
                <a:latin typeface="+mn-lt"/>
                <a:ea typeface="+mn-ea"/>
                <a:cs typeface="+mn-cs"/>
              </a:rPr>
              <a:t>Launch at Remix</a:t>
            </a:r>
          </a:p>
          <a:p>
            <a:r>
              <a:rPr lang="en-AU" sz="1200" b="1" i="0" u="none" strike="noStrike" kern="1200" baseline="0" dirty="0" smtClean="0">
                <a:solidFill>
                  <a:schemeClr val="tx1"/>
                </a:solidFill>
                <a:latin typeface="+mn-lt"/>
                <a:ea typeface="+mn-ea"/>
                <a:cs typeface="+mn-cs"/>
              </a:rPr>
              <a:t>Partner broadly: digital organisations, GLAM sector</a:t>
            </a:r>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Students &amp; researchers, creators, sponsors + audiences</a:t>
            </a:r>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Audience first </a:t>
            </a:r>
            <a:r>
              <a:rPr lang="en-AU" sz="1200" b="0" i="0" u="none" strike="noStrike" kern="1200" baseline="0" dirty="0" smtClean="0">
                <a:solidFill>
                  <a:schemeClr val="tx1"/>
                </a:solidFill>
                <a:latin typeface="+mn-lt"/>
                <a:ea typeface="+mn-ea"/>
                <a:cs typeface="+mn-cs"/>
              </a:rPr>
              <a:t>-do it because it matters not because it’s shiny</a:t>
            </a:r>
          </a:p>
          <a:p>
            <a:r>
              <a:rPr lang="en-AU" sz="1200" b="1" i="0" u="none" strike="noStrike" kern="1200" baseline="0" dirty="0" smtClean="0">
                <a:solidFill>
                  <a:schemeClr val="tx1"/>
                </a:solidFill>
                <a:latin typeface="+mn-lt"/>
                <a:ea typeface="+mn-ea"/>
                <a:cs typeface="+mn-cs"/>
              </a:rPr>
              <a:t>Design creatively </a:t>
            </a:r>
            <a:r>
              <a:rPr lang="en-AU" sz="1200" b="0" i="0" u="none" strike="noStrike" kern="1200" baseline="0" dirty="0" smtClean="0">
                <a:solidFill>
                  <a:schemeClr val="tx1"/>
                </a:solidFill>
                <a:latin typeface="+mn-lt"/>
                <a:ea typeface="+mn-ea"/>
                <a:cs typeface="+mn-cs"/>
              </a:rPr>
              <a:t>with data and partners</a:t>
            </a:r>
          </a:p>
          <a:p>
            <a:r>
              <a:rPr lang="en-AU" sz="1200" b="1" i="0" u="none" strike="noStrike" kern="1200" baseline="0" dirty="0" smtClean="0">
                <a:solidFill>
                  <a:schemeClr val="tx1"/>
                </a:solidFill>
                <a:latin typeface="+mn-lt"/>
                <a:ea typeface="+mn-ea"/>
                <a:cs typeface="+mn-cs"/>
              </a:rPr>
              <a:t>Don’t over bake </a:t>
            </a:r>
            <a:r>
              <a:rPr lang="en-AU" sz="1200" b="0" i="0" u="none" strike="noStrike" kern="1200" baseline="0" dirty="0" smtClean="0">
                <a:solidFill>
                  <a:schemeClr val="tx1"/>
                </a:solidFill>
                <a:latin typeface="+mn-lt"/>
                <a:ea typeface="+mn-ea"/>
                <a:cs typeface="+mn-cs"/>
              </a:rPr>
              <a:t>-audiences need to connect through simple + meaningful experiences</a:t>
            </a:r>
          </a:p>
          <a:p>
            <a:r>
              <a:rPr lang="en-AU" sz="1200" b="1" i="0" u="none" strike="noStrike" kern="1200" baseline="0" dirty="0" smtClean="0">
                <a:solidFill>
                  <a:schemeClr val="tx1"/>
                </a:solidFill>
                <a:latin typeface="+mn-lt"/>
                <a:ea typeface="+mn-ea"/>
                <a:cs typeface="+mn-cs"/>
              </a:rPr>
              <a:t>Innovate</a:t>
            </a:r>
            <a:r>
              <a:rPr lang="en-AU" sz="1200" b="0" i="0" u="none" strike="noStrike" kern="1200" baseline="0" dirty="0" smtClean="0">
                <a:solidFill>
                  <a:schemeClr val="tx1"/>
                </a:solidFill>
                <a:latin typeface="+mn-lt"/>
                <a:ea typeface="+mn-ea"/>
                <a:cs typeface="+mn-cs"/>
              </a:rPr>
              <a:t>-be sure to push the boundaries</a:t>
            </a:r>
          </a:p>
          <a:p>
            <a:r>
              <a:rPr lang="en-AU" sz="1200" b="1" i="0" u="none" strike="noStrike" kern="1200" baseline="0" dirty="0" smtClean="0">
                <a:solidFill>
                  <a:schemeClr val="tx1"/>
                </a:solidFill>
                <a:latin typeface="+mn-lt"/>
                <a:ea typeface="+mn-ea"/>
                <a:cs typeface="+mn-cs"/>
              </a:rPr>
              <a:t>Iterate</a:t>
            </a:r>
            <a:r>
              <a:rPr lang="en-AU" sz="1200" b="0" i="0" u="none" strike="noStrike" kern="1200" baseline="0" dirty="0" smtClean="0">
                <a:solidFill>
                  <a:schemeClr val="tx1"/>
                </a:solidFill>
                <a:latin typeface="+mn-lt"/>
                <a:ea typeface="+mn-ea"/>
                <a:cs typeface="+mn-cs"/>
              </a:rPr>
              <a:t>-if something is already built, just improve on it.</a:t>
            </a:r>
          </a:p>
          <a:p>
            <a:r>
              <a:rPr lang="en-AU" sz="1200" b="1" i="0" u="none" strike="noStrike" kern="1200" baseline="0" dirty="0" smtClean="0">
                <a:solidFill>
                  <a:schemeClr val="tx1"/>
                </a:solidFill>
                <a:latin typeface="+mn-lt"/>
                <a:ea typeface="+mn-ea"/>
                <a:cs typeface="+mn-cs"/>
              </a:rPr>
              <a:t>Digital experiences-</a:t>
            </a:r>
            <a:r>
              <a:rPr lang="en-AU" sz="1200" b="0" i="0" u="none" strike="noStrike" kern="1200" baseline="0" dirty="0" smtClean="0">
                <a:solidFill>
                  <a:schemeClr val="tx1"/>
                </a:solidFill>
                <a:latin typeface="+mn-lt"/>
                <a:ea typeface="+mn-ea"/>
                <a:cs typeface="+mn-cs"/>
              </a:rPr>
              <a:t>not isolated projects</a:t>
            </a:r>
          </a:p>
          <a:p>
            <a:r>
              <a:rPr lang="en-AU" sz="1200" b="1" i="0" u="none" strike="noStrike" kern="1200" baseline="0" dirty="0" smtClean="0">
                <a:solidFill>
                  <a:schemeClr val="tx1"/>
                </a:solidFill>
                <a:latin typeface="+mn-lt"/>
                <a:ea typeface="+mn-ea"/>
                <a:cs typeface="+mn-cs"/>
              </a:rPr>
              <a:t>Be open </a:t>
            </a:r>
            <a:r>
              <a:rPr lang="en-AU" sz="1200" b="0" i="0" u="none" strike="noStrike" kern="1200" baseline="0" dirty="0" smtClean="0">
                <a:solidFill>
                  <a:schemeClr val="tx1"/>
                </a:solidFill>
                <a:latin typeface="+mn-lt"/>
                <a:ea typeface="+mn-ea"/>
                <a:cs typeface="+mn-cs"/>
              </a:rPr>
              <a:t>-share, co-curate and promote re-use where possible</a:t>
            </a:r>
            <a:endParaRPr lang="en-AU" dirty="0" smtClean="0"/>
          </a:p>
          <a:p>
            <a:r>
              <a:rPr lang="en-AU" dirty="0" smtClean="0"/>
              <a:t>Meet the Data Owners event</a:t>
            </a:r>
            <a:r>
              <a:rPr lang="en-AU" baseline="0" dirty="0" smtClean="0"/>
              <a:t> - </a:t>
            </a:r>
            <a:r>
              <a:rPr lang="en-AU" sz="1200" b="0" i="0" kern="1200" dirty="0" smtClean="0">
                <a:solidFill>
                  <a:schemeClr val="tx1"/>
                </a:solidFill>
                <a:effectLst/>
                <a:latin typeface="+mn-lt"/>
                <a:ea typeface="+mn-ea"/>
                <a:cs typeface="+mn-cs"/>
              </a:rPr>
              <a:t>event with Code For Australia </a:t>
            </a:r>
            <a:r>
              <a:rPr lang="en-AU" sz="1200" b="0" i="0" kern="1200" dirty="0" smtClean="0">
                <a:solidFill>
                  <a:schemeClr val="tx1"/>
                </a:solidFill>
                <a:effectLst/>
                <a:latin typeface="+mn-lt"/>
                <a:ea typeface="+mn-ea"/>
                <a:cs typeface="+mn-cs"/>
                <a:hlinkClick r:id="rId3"/>
              </a:rPr>
              <a:t>http://www.codeforaustralia.org</a:t>
            </a:r>
            <a:endParaRPr lang="en-AU" dirty="0" smtClean="0"/>
          </a:p>
          <a:p>
            <a:r>
              <a:rPr lang="en-AU" sz="1200" b="0" i="0" kern="1200" dirty="0" smtClean="0">
                <a:solidFill>
                  <a:schemeClr val="tx1"/>
                </a:solidFill>
                <a:effectLst/>
                <a:latin typeface="+mn-lt"/>
                <a:ea typeface="+mn-ea"/>
                <a:cs typeface="+mn-cs"/>
              </a:rPr>
              <a:t>Google </a:t>
            </a:r>
            <a:r>
              <a:rPr lang="en-AU" sz="1200" b="0" i="0" kern="1200" dirty="0" err="1" smtClean="0">
                <a:solidFill>
                  <a:schemeClr val="tx1"/>
                </a:solidFill>
                <a:effectLst/>
                <a:latin typeface="+mn-lt"/>
                <a:ea typeface="+mn-ea"/>
                <a:cs typeface="+mn-cs"/>
              </a:rPr>
              <a:t>Streetview</a:t>
            </a:r>
            <a:r>
              <a:rPr lang="en-AU" sz="1200" b="0" i="0" kern="1200" dirty="0" smtClean="0">
                <a:solidFill>
                  <a:schemeClr val="tx1"/>
                </a:solidFill>
                <a:effectLst/>
                <a:latin typeface="+mn-lt"/>
                <a:ea typeface="+mn-ea"/>
                <a:cs typeface="+mn-cs"/>
              </a:rPr>
              <a:t> camera operators next week, tentatively booked in for early morning 7am on Thursday and Friday</a:t>
            </a:r>
          </a:p>
          <a:p>
            <a:r>
              <a:rPr lang="en-AU" sz="1200" b="0" i="0" kern="1200" dirty="0" smtClean="0">
                <a:solidFill>
                  <a:schemeClr val="tx1"/>
                </a:solidFill>
                <a:effectLst/>
                <a:latin typeface="+mn-lt"/>
                <a:ea typeface="+mn-ea"/>
                <a:cs typeface="+mn-cs"/>
              </a:rPr>
              <a:t>Remix launch – visualisations with Grumpy Sailors</a:t>
            </a:r>
          </a:p>
          <a:p>
            <a:endParaRPr lang="en-AU" dirty="0"/>
          </a:p>
        </p:txBody>
      </p:sp>
      <p:sp>
        <p:nvSpPr>
          <p:cNvPr id="4" name="Slide Number Placeholder 3"/>
          <p:cNvSpPr>
            <a:spLocks noGrp="1"/>
          </p:cNvSpPr>
          <p:nvPr>
            <p:ph type="sldNum" sz="quarter" idx="10"/>
          </p:nvPr>
        </p:nvSpPr>
        <p:spPr/>
        <p:txBody>
          <a:bodyPr/>
          <a:lstStyle/>
          <a:p>
            <a:fld id="{38932893-1B93-4E2D-92CA-A2C7BD5A824F}" type="slidenum">
              <a:rPr lang="en-AU" smtClean="0"/>
              <a:t>30</a:t>
            </a:fld>
            <a:endParaRPr lang="en-AU"/>
          </a:p>
        </p:txBody>
      </p:sp>
    </p:spTree>
    <p:extLst>
      <p:ext uri="{BB962C8B-B14F-4D97-AF65-F5344CB8AC3E}">
        <p14:creationId xmlns:p14="http://schemas.microsoft.com/office/powerpoint/2010/main" val="3115105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AU" sz="1200" b="0" i="0" kern="1200" dirty="0" smtClean="0">
                <a:solidFill>
                  <a:schemeClr val="tx1"/>
                </a:solidFill>
                <a:effectLst/>
                <a:latin typeface="+mn-lt"/>
                <a:ea typeface="+mn-ea"/>
                <a:cs typeface="+mn-cs"/>
              </a:rPr>
              <a:t>LODLAM 2015 in Sydney, Australia</a:t>
            </a:r>
          </a:p>
          <a:p>
            <a:pPr fontAlgn="base"/>
            <a:r>
              <a:rPr lang="en-AU" sz="1200" b="0" i="0" kern="1200" dirty="0" smtClean="0">
                <a:solidFill>
                  <a:schemeClr val="tx1"/>
                </a:solidFill>
                <a:effectLst/>
                <a:latin typeface="+mn-lt"/>
                <a:ea typeface="+mn-ea"/>
                <a:cs typeface="+mn-cs"/>
              </a:rPr>
              <a:t>The third international Linked Open Data in Libraries, Archives and Museums (LODLAM) summit will be held in Sydney, Australia, at the </a:t>
            </a:r>
            <a:r>
              <a:rPr lang="en-AU" sz="1200" b="0" i="0" u="none" strike="noStrike" kern="1200" dirty="0" smtClean="0">
                <a:solidFill>
                  <a:schemeClr val="tx1"/>
                </a:solidFill>
                <a:effectLst/>
                <a:latin typeface="+mn-lt"/>
                <a:ea typeface="+mn-ea"/>
                <a:cs typeface="+mn-cs"/>
                <a:hlinkClick r:id="rId3"/>
              </a:rPr>
              <a:t>State Library of New South Wales</a:t>
            </a:r>
            <a:r>
              <a:rPr lang="en-AU" sz="1200" b="0" i="0" kern="1200" dirty="0" smtClean="0">
                <a:solidFill>
                  <a:schemeClr val="tx1"/>
                </a:solidFill>
                <a:effectLst/>
                <a:latin typeface="+mn-lt"/>
                <a:ea typeface="+mn-ea"/>
                <a:cs typeface="+mn-cs"/>
              </a:rPr>
              <a:t> on 29-30 June, 2015. Thought leaders from around the world working in digital cultural heritage, </a:t>
            </a:r>
            <a:r>
              <a:rPr lang="en-AU" sz="1200" b="0" i="0" kern="1200" dirty="0" err="1" smtClean="0">
                <a:solidFill>
                  <a:schemeClr val="tx1"/>
                </a:solidFill>
                <a:effectLst/>
                <a:latin typeface="+mn-lt"/>
                <a:ea typeface="+mn-ea"/>
                <a:cs typeface="+mn-cs"/>
              </a:rPr>
              <a:t>eScience</a:t>
            </a:r>
            <a:r>
              <a:rPr lang="en-AU" sz="1200" b="0" i="0" kern="1200" dirty="0" smtClean="0">
                <a:solidFill>
                  <a:schemeClr val="tx1"/>
                </a:solidFill>
                <a:effectLst/>
                <a:latin typeface="+mn-lt"/>
                <a:ea typeface="+mn-ea"/>
                <a:cs typeface="+mn-cs"/>
              </a:rPr>
              <a:t> or </a:t>
            </a:r>
            <a:r>
              <a:rPr lang="en-AU" sz="1200" b="0" i="0" kern="1200" dirty="0" err="1" smtClean="0">
                <a:solidFill>
                  <a:schemeClr val="tx1"/>
                </a:solidFill>
                <a:effectLst/>
                <a:latin typeface="+mn-lt"/>
                <a:ea typeface="+mn-ea"/>
                <a:cs typeface="+mn-cs"/>
              </a:rPr>
              <a:t>eResearch</a:t>
            </a:r>
            <a:r>
              <a:rPr lang="en-AU" sz="1200" b="0" i="0" kern="1200" dirty="0" smtClean="0">
                <a:solidFill>
                  <a:schemeClr val="tx1"/>
                </a:solidFill>
                <a:effectLst/>
                <a:latin typeface="+mn-lt"/>
                <a:ea typeface="+mn-ea"/>
                <a:cs typeface="+mn-cs"/>
              </a:rPr>
              <a:t>, and the digital humanities come together at the Summit to debate, share their case studies, experience, thinking, hack skills, and data management methods.</a:t>
            </a:r>
          </a:p>
          <a:p>
            <a:pPr fontAlgn="base"/>
            <a:r>
              <a:rPr lang="en-AU" sz="1200" b="0" i="0" kern="1200" dirty="0" smtClean="0">
                <a:solidFill>
                  <a:schemeClr val="tx1"/>
                </a:solidFill>
                <a:effectLst/>
                <a:latin typeface="+mn-lt"/>
                <a:ea typeface="+mn-ea"/>
                <a:cs typeface="+mn-cs"/>
              </a:rPr>
              <a:t>The LODLAM Summit is being timed to run in collaboration with the annual international </a:t>
            </a:r>
            <a:r>
              <a:rPr lang="en-AU" sz="1200" b="0" i="0" u="none" strike="noStrike" kern="1200" dirty="0" smtClean="0">
                <a:solidFill>
                  <a:schemeClr val="tx1"/>
                </a:solidFill>
                <a:effectLst/>
                <a:latin typeface="+mn-lt"/>
                <a:ea typeface="+mn-ea"/>
                <a:cs typeface="+mn-cs"/>
                <a:hlinkClick r:id="rId4"/>
              </a:rPr>
              <a:t>Digital Humanities 2015 conference</a:t>
            </a:r>
            <a:r>
              <a:rPr lang="en-AU" sz="1200" b="0" i="0" kern="1200" dirty="0" smtClean="0">
                <a:solidFill>
                  <a:schemeClr val="tx1"/>
                </a:solidFill>
                <a:effectLst/>
                <a:latin typeface="+mn-lt"/>
                <a:ea typeface="+mn-ea"/>
                <a:cs typeface="+mn-cs"/>
              </a:rPr>
              <a:t>, also being held in Sydney: 29 June – 3 July, 2015.  Collaboration and coordination between the organizing groups boosts options for attendance, exposure and promotion.</a:t>
            </a:r>
          </a:p>
          <a:p>
            <a:pPr fontAlgn="base"/>
            <a:r>
              <a:rPr lang="en-AU" sz="1200" b="0" i="0" kern="1200" dirty="0" smtClean="0">
                <a:solidFill>
                  <a:schemeClr val="tx1"/>
                </a:solidFill>
                <a:effectLst/>
                <a:latin typeface="+mn-lt"/>
                <a:ea typeface="+mn-ea"/>
                <a:cs typeface="+mn-cs"/>
              </a:rPr>
              <a:t>The Summit will be limited to about 100 participants, and limited travel grants will be available this year.  Our sponsors help to cover the costs of the Summit including attendee meals and support of the LODLAM Challenge awards. We have </a:t>
            </a:r>
            <a:r>
              <a:rPr lang="en-AU" sz="1200" b="0" i="0" kern="1200" dirty="0" err="1" smtClean="0">
                <a:solidFill>
                  <a:schemeClr val="tx1"/>
                </a:solidFill>
                <a:effectLst/>
                <a:latin typeface="+mn-lt"/>
                <a:ea typeface="+mn-ea"/>
                <a:cs typeface="+mn-cs"/>
              </a:rPr>
              <a:t>several</a:t>
            </a:r>
            <a:r>
              <a:rPr lang="en-AU" sz="1200" b="0" i="0" u="none" strike="noStrike" kern="1200" dirty="0" err="1" smtClean="0">
                <a:solidFill>
                  <a:schemeClr val="tx1"/>
                </a:solidFill>
                <a:effectLst/>
                <a:latin typeface="+mn-lt"/>
                <a:ea typeface="+mn-ea"/>
                <a:cs typeface="+mn-cs"/>
                <a:hlinkClick r:id="rId5"/>
              </a:rPr>
              <a:t>sponsorship</a:t>
            </a:r>
            <a:r>
              <a:rPr lang="en-AU" sz="1200" b="0" i="0" u="none" strike="noStrike" kern="1200" dirty="0" smtClean="0">
                <a:solidFill>
                  <a:schemeClr val="tx1"/>
                </a:solidFill>
                <a:effectLst/>
                <a:latin typeface="+mn-lt"/>
                <a:ea typeface="+mn-ea"/>
                <a:cs typeface="+mn-cs"/>
                <a:hlinkClick r:id="rId5"/>
              </a:rPr>
              <a:t> opportunities</a:t>
            </a:r>
            <a:r>
              <a:rPr lang="en-AU" sz="1200" b="0" i="0" kern="1200" dirty="0" smtClean="0">
                <a:solidFill>
                  <a:schemeClr val="tx1"/>
                </a:solidFill>
                <a:effectLst/>
                <a:latin typeface="+mn-lt"/>
                <a:ea typeface="+mn-ea"/>
                <a:cs typeface="+mn-cs"/>
              </a:rPr>
              <a:t> available and are actively seeking partners to help support the international collaboration that has grown over the past four years and gained momentum.</a:t>
            </a:r>
          </a:p>
          <a:p>
            <a:endParaRPr lang="en-AU" dirty="0"/>
          </a:p>
        </p:txBody>
      </p:sp>
      <p:sp>
        <p:nvSpPr>
          <p:cNvPr id="4" name="Slide Number Placeholder 3"/>
          <p:cNvSpPr>
            <a:spLocks noGrp="1"/>
          </p:cNvSpPr>
          <p:nvPr>
            <p:ph type="sldNum" sz="quarter" idx="10"/>
          </p:nvPr>
        </p:nvSpPr>
        <p:spPr/>
        <p:txBody>
          <a:bodyPr/>
          <a:lstStyle/>
          <a:p>
            <a:fld id="{38932893-1B93-4E2D-92CA-A2C7BD5A824F}" type="slidenum">
              <a:rPr lang="en-AU" smtClean="0"/>
              <a:t>31</a:t>
            </a:fld>
            <a:endParaRPr lang="en-AU"/>
          </a:p>
        </p:txBody>
      </p:sp>
    </p:spTree>
    <p:extLst>
      <p:ext uri="{BB962C8B-B14F-4D97-AF65-F5344CB8AC3E}">
        <p14:creationId xmlns:p14="http://schemas.microsoft.com/office/powerpoint/2010/main" val="1601348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smtClean="0"/>
              <a:t>Acknowledgement that this </a:t>
            </a:r>
            <a:r>
              <a:rPr lang="en-AU" baseline="0" dirty="0" smtClean="0"/>
              <a:t>is a team effort from staff across the Library from the reading rooms to the imaging studios, involving librarians, curators, photographers, conservators and media staff</a:t>
            </a:r>
            <a:endParaRPr lang="en-AU" dirty="0"/>
          </a:p>
        </p:txBody>
      </p:sp>
      <p:sp>
        <p:nvSpPr>
          <p:cNvPr id="4" name="Slide Number Placeholder 3"/>
          <p:cNvSpPr>
            <a:spLocks noGrp="1"/>
          </p:cNvSpPr>
          <p:nvPr>
            <p:ph type="sldNum" sz="quarter" idx="10"/>
          </p:nvPr>
        </p:nvSpPr>
        <p:spPr/>
        <p:txBody>
          <a:bodyPr/>
          <a:lstStyle/>
          <a:p>
            <a:fld id="{38932893-1B93-4E2D-92CA-A2C7BD5A824F}" type="slidenum">
              <a:rPr lang="en-AU" smtClean="0"/>
              <a:t>32</a:t>
            </a:fld>
            <a:endParaRPr lang="en-AU"/>
          </a:p>
        </p:txBody>
      </p:sp>
    </p:spTree>
    <p:extLst>
      <p:ext uri="{BB962C8B-B14F-4D97-AF65-F5344CB8AC3E}">
        <p14:creationId xmlns:p14="http://schemas.microsoft.com/office/powerpoint/2010/main" val="2908161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1.3</a:t>
            </a:r>
            <a:r>
              <a:rPr lang="en-AU" baseline="0" dirty="0" smtClean="0"/>
              <a:t> million images from 4,5000 DSM books</a:t>
            </a:r>
          </a:p>
          <a:p>
            <a:r>
              <a:rPr lang="en-AU" baseline="0" dirty="0" smtClean="0"/>
              <a:t>15,000 WWI published items including books, maps, posters</a:t>
            </a:r>
          </a:p>
          <a:p>
            <a:r>
              <a:rPr lang="en-AU" baseline="0" dirty="0" smtClean="0"/>
              <a:t>4,500 photos including over 1,000 glass plate negatives</a:t>
            </a:r>
          </a:p>
          <a:p>
            <a:r>
              <a:rPr lang="en-AU" baseline="0" dirty="0" smtClean="0"/>
              <a:t>175,000 manuscript pages </a:t>
            </a:r>
          </a:p>
          <a:p>
            <a:r>
              <a:rPr lang="en-AU" baseline="0" dirty="0" smtClean="0"/>
              <a:t>450 objects </a:t>
            </a:r>
          </a:p>
          <a:p>
            <a:r>
              <a:rPr lang="en-AU" baseline="0" dirty="0" smtClean="0"/>
              <a:t>15,500 pictorial items including sketches, watercolours and oils</a:t>
            </a:r>
          </a:p>
          <a:p>
            <a:endParaRPr lang="en-AU" baseline="0" dirty="0" smtClean="0"/>
          </a:p>
          <a:p>
            <a:endParaRPr lang="en-AU" dirty="0"/>
          </a:p>
        </p:txBody>
      </p:sp>
      <p:sp>
        <p:nvSpPr>
          <p:cNvPr id="4" name="Slide Number Placeholder 3"/>
          <p:cNvSpPr>
            <a:spLocks noGrp="1"/>
          </p:cNvSpPr>
          <p:nvPr>
            <p:ph type="sldNum" sz="quarter" idx="10"/>
          </p:nvPr>
        </p:nvSpPr>
        <p:spPr/>
        <p:txBody>
          <a:bodyPr/>
          <a:lstStyle/>
          <a:p>
            <a:fld id="{38932893-1B93-4E2D-92CA-A2C7BD5A824F}" type="slidenum">
              <a:rPr lang="en-AU" smtClean="0"/>
              <a:t>3</a:t>
            </a:fld>
            <a:endParaRPr lang="en-AU"/>
          </a:p>
        </p:txBody>
      </p:sp>
    </p:spTree>
    <p:extLst>
      <p:ext uri="{BB962C8B-B14F-4D97-AF65-F5344CB8AC3E}">
        <p14:creationId xmlns:p14="http://schemas.microsoft.com/office/powerpoint/2010/main" val="2765379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Join our discussions about this exciting project to digitise 3,500 glass plate negatives documenting the 1870s gold rush era in New South Wales and Victoria.</a:t>
            </a:r>
          </a:p>
          <a:p>
            <a:r>
              <a:rPr lang="en-AU" dirty="0" smtClean="0"/>
              <a:t>The </a:t>
            </a:r>
            <a:r>
              <a:rPr lang="en-AU" dirty="0" err="1" smtClean="0"/>
              <a:t>Holtermann</a:t>
            </a:r>
            <a:r>
              <a:rPr lang="en-AU" dirty="0" smtClean="0"/>
              <a:t> Collection is an internationally significant collection of prints, albums and glass plate negatives, including the largest hand coated wet plate negatives ever made. The </a:t>
            </a:r>
            <a:r>
              <a:rPr lang="en-AU" dirty="0" err="1" smtClean="0"/>
              <a:t>Holtermann</a:t>
            </a:r>
            <a:r>
              <a:rPr lang="en-AU" dirty="0" smtClean="0"/>
              <a:t> collection depicts New South Wales and Victorian gold towns from 1872 to 1875, and the streets and buildings of Sydney and Melbourne between 1871 and 1876.</a:t>
            </a:r>
          </a:p>
          <a:p>
            <a:endParaRPr lang="en-AU" dirty="0"/>
          </a:p>
        </p:txBody>
      </p:sp>
      <p:sp>
        <p:nvSpPr>
          <p:cNvPr id="4" name="Slide Number Placeholder 3"/>
          <p:cNvSpPr>
            <a:spLocks noGrp="1"/>
          </p:cNvSpPr>
          <p:nvPr>
            <p:ph type="sldNum" sz="quarter" idx="10"/>
          </p:nvPr>
        </p:nvSpPr>
        <p:spPr/>
        <p:txBody>
          <a:bodyPr/>
          <a:lstStyle/>
          <a:p>
            <a:fld id="{38932893-1B93-4E2D-92CA-A2C7BD5A824F}" type="slidenum">
              <a:rPr lang="en-AU" smtClean="0"/>
              <a:t>4</a:t>
            </a:fld>
            <a:endParaRPr lang="en-AU"/>
          </a:p>
        </p:txBody>
      </p:sp>
    </p:spTree>
    <p:extLst>
      <p:ext uri="{BB962C8B-B14F-4D97-AF65-F5344CB8AC3E}">
        <p14:creationId xmlns:p14="http://schemas.microsoft.com/office/powerpoint/2010/main" val="1131874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8932893-1B93-4E2D-92CA-A2C7BD5A824F}" type="slidenum">
              <a:rPr lang="en-AU" smtClean="0"/>
              <a:t>5</a:t>
            </a:fld>
            <a:endParaRPr lang="en-AU"/>
          </a:p>
        </p:txBody>
      </p:sp>
    </p:spTree>
    <p:extLst>
      <p:ext uri="{BB962C8B-B14F-4D97-AF65-F5344CB8AC3E}">
        <p14:creationId xmlns:p14="http://schemas.microsoft.com/office/powerpoint/2010/main" val="16112489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smtClean="0">
                <a:solidFill>
                  <a:schemeClr val="tx1"/>
                </a:solidFill>
                <a:effectLst/>
                <a:latin typeface="+mn-lt"/>
                <a:ea typeface="+mn-ea"/>
                <a:cs typeface="+mn-cs"/>
              </a:rPr>
              <a:t>Completed: 12,295</a:t>
            </a:r>
          </a:p>
          <a:p>
            <a:r>
              <a:rPr lang="en-AU" sz="1200" b="0" i="0" kern="1200" dirty="0" smtClean="0">
                <a:solidFill>
                  <a:schemeClr val="tx1"/>
                </a:solidFill>
                <a:effectLst/>
                <a:latin typeface="+mn-lt"/>
                <a:ea typeface="+mn-ea"/>
                <a:cs typeface="+mn-cs"/>
              </a:rPr>
              <a:t>Ready for review: 7,430</a:t>
            </a:r>
          </a:p>
          <a:p>
            <a:r>
              <a:rPr lang="en-AU" sz="1200" b="0" i="0" kern="1200" dirty="0" smtClean="0">
                <a:solidFill>
                  <a:schemeClr val="tx1"/>
                </a:solidFill>
                <a:effectLst/>
                <a:latin typeface="+mn-lt"/>
                <a:ea typeface="+mn-ea"/>
                <a:cs typeface="+mn-cs"/>
              </a:rPr>
              <a:t>Partially transcribed: 10, 896</a:t>
            </a:r>
          </a:p>
          <a:p>
            <a:r>
              <a:rPr lang="en-AU" sz="1200" b="0" i="0" kern="1200" dirty="0" smtClean="0">
                <a:solidFill>
                  <a:schemeClr val="tx1"/>
                </a:solidFill>
                <a:effectLst/>
                <a:latin typeface="+mn-lt"/>
                <a:ea typeface="+mn-ea"/>
                <a:cs typeface="+mn-cs"/>
              </a:rPr>
              <a:t>Not Yet Started: 15,845 </a:t>
            </a:r>
          </a:p>
          <a:p>
            <a:endParaRPr lang="en-AU" sz="1200" b="0" i="0" kern="1200" dirty="0" smtClean="0">
              <a:solidFill>
                <a:schemeClr val="tx1"/>
              </a:solidFill>
              <a:effectLst/>
              <a:latin typeface="+mn-lt"/>
              <a:ea typeface="+mn-ea"/>
              <a:cs typeface="+mn-cs"/>
            </a:endParaRPr>
          </a:p>
          <a:p>
            <a:r>
              <a:rPr lang="en-AU" sz="1200" b="0" i="0" kern="1200" dirty="0" smtClean="0">
                <a:solidFill>
                  <a:schemeClr val="tx1"/>
                </a:solidFill>
                <a:effectLst/>
                <a:latin typeface="+mn-lt"/>
                <a:ea typeface="+mn-ea"/>
                <a:cs typeface="+mn-cs"/>
              </a:rPr>
              <a:t>Users</a:t>
            </a:r>
          </a:p>
          <a:p>
            <a:r>
              <a:rPr lang="en-AU" sz="1200" b="0" i="0" kern="1200" dirty="0" smtClean="0">
                <a:solidFill>
                  <a:schemeClr val="tx1"/>
                </a:solidFill>
                <a:effectLst/>
                <a:latin typeface="+mn-lt"/>
                <a:ea typeface="+mn-ea"/>
                <a:cs typeface="+mn-cs"/>
              </a:rPr>
              <a:t>Total registered users: 1178</a:t>
            </a:r>
          </a:p>
          <a:p>
            <a:r>
              <a:rPr lang="en-AU" sz="1200" b="0" i="0" kern="1200" dirty="0" smtClean="0">
                <a:solidFill>
                  <a:schemeClr val="tx1"/>
                </a:solidFill>
                <a:effectLst/>
                <a:latin typeface="+mn-lt"/>
                <a:ea typeface="+mn-ea"/>
                <a:cs typeface="+mn-cs"/>
              </a:rPr>
              <a:t>Total active users in last month: 160</a:t>
            </a:r>
          </a:p>
          <a:p>
            <a:r>
              <a:rPr lang="en-AU" sz="1200" b="0" i="0" kern="1200" dirty="0" smtClean="0">
                <a:solidFill>
                  <a:schemeClr val="tx1"/>
                </a:solidFill>
                <a:effectLst/>
                <a:latin typeface="+mn-lt"/>
                <a:ea typeface="+mn-ea"/>
                <a:cs typeface="+mn-cs"/>
              </a:rPr>
              <a:t>Total active users in last 3 months: 436</a:t>
            </a:r>
          </a:p>
          <a:p>
            <a:endParaRPr lang="en-AU" dirty="0"/>
          </a:p>
        </p:txBody>
      </p:sp>
      <p:sp>
        <p:nvSpPr>
          <p:cNvPr id="4" name="Slide Number Placeholder 3"/>
          <p:cNvSpPr>
            <a:spLocks noGrp="1"/>
          </p:cNvSpPr>
          <p:nvPr>
            <p:ph type="sldNum" sz="quarter" idx="10"/>
          </p:nvPr>
        </p:nvSpPr>
        <p:spPr/>
        <p:txBody>
          <a:bodyPr/>
          <a:lstStyle/>
          <a:p>
            <a:fld id="{38932893-1B93-4E2D-92CA-A2C7BD5A824F}" type="slidenum">
              <a:rPr lang="en-AU" smtClean="0"/>
              <a:t>6</a:t>
            </a:fld>
            <a:endParaRPr lang="en-AU"/>
          </a:p>
        </p:txBody>
      </p:sp>
    </p:spTree>
    <p:extLst>
      <p:ext uri="{BB962C8B-B14F-4D97-AF65-F5344CB8AC3E}">
        <p14:creationId xmlns:p14="http://schemas.microsoft.com/office/powerpoint/2010/main" val="940972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8932893-1B93-4E2D-92CA-A2C7BD5A824F}" type="slidenum">
              <a:rPr lang="en-AU" smtClean="0"/>
              <a:t>7</a:t>
            </a:fld>
            <a:endParaRPr lang="en-AU"/>
          </a:p>
        </p:txBody>
      </p:sp>
    </p:spTree>
    <p:extLst>
      <p:ext uri="{BB962C8B-B14F-4D97-AF65-F5344CB8AC3E}">
        <p14:creationId xmlns:p14="http://schemas.microsoft.com/office/powerpoint/2010/main" val="1182848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smtClean="0">
                <a:solidFill>
                  <a:schemeClr val="tx1"/>
                </a:solidFill>
                <a:effectLst/>
                <a:latin typeface="+mn-lt"/>
                <a:ea typeface="+mn-ea"/>
                <a:cs typeface="+mn-cs"/>
              </a:rPr>
              <a:t>Pages:</a:t>
            </a:r>
          </a:p>
          <a:p>
            <a:r>
              <a:rPr lang="en-AU" sz="1200" b="0" i="0" kern="1200" dirty="0" smtClean="0">
                <a:solidFill>
                  <a:schemeClr val="tx1"/>
                </a:solidFill>
                <a:effectLst/>
                <a:latin typeface="+mn-lt"/>
                <a:ea typeface="+mn-ea"/>
                <a:cs typeface="+mn-cs"/>
              </a:rPr>
              <a:t/>
            </a:r>
            <a:br>
              <a:rPr lang="en-AU" sz="1200" b="0" i="0" kern="1200" dirty="0" smtClean="0">
                <a:solidFill>
                  <a:schemeClr val="tx1"/>
                </a:solidFill>
                <a:effectLst/>
                <a:latin typeface="+mn-lt"/>
                <a:ea typeface="+mn-ea"/>
                <a:cs typeface="+mn-cs"/>
              </a:rPr>
            </a:br>
            <a:endParaRPr lang="en-AU" sz="1200" b="0" i="0" kern="1200" dirty="0" smtClean="0">
              <a:solidFill>
                <a:schemeClr val="tx1"/>
              </a:solidFill>
              <a:effectLst/>
              <a:latin typeface="+mn-lt"/>
              <a:ea typeface="+mn-ea"/>
              <a:cs typeface="+mn-cs"/>
            </a:endParaRPr>
          </a:p>
          <a:p>
            <a:r>
              <a:rPr lang="en-AU" sz="1200" b="0" i="0" kern="1200" dirty="0" smtClean="0">
                <a:solidFill>
                  <a:schemeClr val="tx1"/>
                </a:solidFill>
                <a:effectLst/>
                <a:latin typeface="+mn-lt"/>
                <a:ea typeface="+mn-ea"/>
                <a:cs typeface="+mn-cs"/>
              </a:rPr>
              <a:t>Completed: 12,295</a:t>
            </a:r>
          </a:p>
          <a:p>
            <a:r>
              <a:rPr lang="en-AU" sz="1200" b="0" i="0" kern="1200" dirty="0" smtClean="0">
                <a:solidFill>
                  <a:schemeClr val="tx1"/>
                </a:solidFill>
                <a:effectLst/>
                <a:latin typeface="+mn-lt"/>
                <a:ea typeface="+mn-ea"/>
                <a:cs typeface="+mn-cs"/>
              </a:rPr>
              <a:t>Ready for review: 7,430</a:t>
            </a:r>
          </a:p>
          <a:p>
            <a:r>
              <a:rPr lang="en-AU" sz="1200" b="0" i="0" kern="1200" dirty="0" smtClean="0">
                <a:solidFill>
                  <a:schemeClr val="tx1"/>
                </a:solidFill>
                <a:effectLst/>
                <a:latin typeface="+mn-lt"/>
                <a:ea typeface="+mn-ea"/>
                <a:cs typeface="+mn-cs"/>
              </a:rPr>
              <a:t>Partially transcribed: 10, 896</a:t>
            </a:r>
          </a:p>
          <a:p>
            <a:r>
              <a:rPr lang="en-AU" sz="1200" b="0" i="0" kern="1200" dirty="0" smtClean="0">
                <a:solidFill>
                  <a:schemeClr val="tx1"/>
                </a:solidFill>
                <a:effectLst/>
                <a:latin typeface="+mn-lt"/>
                <a:ea typeface="+mn-ea"/>
                <a:cs typeface="+mn-cs"/>
              </a:rPr>
              <a:t>Not Yet Started: 15,845 </a:t>
            </a:r>
          </a:p>
          <a:p>
            <a:r>
              <a:rPr lang="en-AU" sz="1200" b="0" i="0" kern="1200" dirty="0" smtClean="0">
                <a:solidFill>
                  <a:schemeClr val="tx1"/>
                </a:solidFill>
                <a:effectLst/>
                <a:latin typeface="+mn-lt"/>
                <a:ea typeface="+mn-ea"/>
                <a:cs typeface="+mn-cs"/>
              </a:rPr>
              <a:t/>
            </a:r>
            <a:br>
              <a:rPr lang="en-AU" sz="1200" b="0" i="0" kern="1200" dirty="0" smtClean="0">
                <a:solidFill>
                  <a:schemeClr val="tx1"/>
                </a:solidFill>
                <a:effectLst/>
                <a:latin typeface="+mn-lt"/>
                <a:ea typeface="+mn-ea"/>
                <a:cs typeface="+mn-cs"/>
              </a:rPr>
            </a:br>
            <a:endParaRPr lang="en-AU" sz="1200" b="0" i="0" kern="1200" dirty="0" smtClean="0">
              <a:solidFill>
                <a:schemeClr val="tx1"/>
              </a:solidFill>
              <a:effectLst/>
              <a:latin typeface="+mn-lt"/>
              <a:ea typeface="+mn-ea"/>
              <a:cs typeface="+mn-cs"/>
            </a:endParaRPr>
          </a:p>
          <a:p>
            <a:r>
              <a:rPr lang="en-AU" sz="1200" b="0" i="0" kern="1200" dirty="0" smtClean="0">
                <a:solidFill>
                  <a:schemeClr val="tx1"/>
                </a:solidFill>
                <a:effectLst/>
                <a:latin typeface="+mn-lt"/>
                <a:ea typeface="+mn-ea"/>
                <a:cs typeface="+mn-cs"/>
              </a:rPr>
              <a:t>Users</a:t>
            </a:r>
          </a:p>
          <a:p>
            <a:endParaRPr lang="en-AU" sz="1200" b="0" i="0" kern="1200" dirty="0" smtClean="0">
              <a:solidFill>
                <a:schemeClr val="tx1"/>
              </a:solidFill>
              <a:effectLst/>
              <a:latin typeface="+mn-lt"/>
              <a:ea typeface="+mn-ea"/>
              <a:cs typeface="+mn-cs"/>
            </a:endParaRPr>
          </a:p>
          <a:p>
            <a:r>
              <a:rPr lang="en-AU" sz="1200" b="0" i="0" kern="1200" dirty="0" smtClean="0">
                <a:solidFill>
                  <a:schemeClr val="tx1"/>
                </a:solidFill>
                <a:effectLst/>
                <a:latin typeface="+mn-lt"/>
                <a:ea typeface="+mn-ea"/>
                <a:cs typeface="+mn-cs"/>
              </a:rPr>
              <a:t>Total registered users: 1178</a:t>
            </a:r>
          </a:p>
          <a:p>
            <a:r>
              <a:rPr lang="en-AU" sz="1200" b="0" i="0" kern="1200" dirty="0" smtClean="0">
                <a:solidFill>
                  <a:schemeClr val="tx1"/>
                </a:solidFill>
                <a:effectLst/>
                <a:latin typeface="+mn-lt"/>
                <a:ea typeface="+mn-ea"/>
                <a:cs typeface="+mn-cs"/>
              </a:rPr>
              <a:t>Total active users in last month: 160</a:t>
            </a:r>
          </a:p>
          <a:p>
            <a:r>
              <a:rPr lang="en-AU" sz="1200" b="0" i="0" kern="1200" dirty="0" smtClean="0">
                <a:solidFill>
                  <a:schemeClr val="tx1"/>
                </a:solidFill>
                <a:effectLst/>
                <a:latin typeface="+mn-lt"/>
                <a:ea typeface="+mn-ea"/>
                <a:cs typeface="+mn-cs"/>
              </a:rPr>
              <a:t>Total active users in last 3 months: 436</a:t>
            </a:r>
          </a:p>
          <a:p>
            <a:endParaRPr lang="en-AU" dirty="0"/>
          </a:p>
        </p:txBody>
      </p:sp>
      <p:sp>
        <p:nvSpPr>
          <p:cNvPr id="4" name="Slide Number Placeholder 3"/>
          <p:cNvSpPr>
            <a:spLocks noGrp="1"/>
          </p:cNvSpPr>
          <p:nvPr>
            <p:ph type="sldNum" sz="quarter" idx="10"/>
          </p:nvPr>
        </p:nvSpPr>
        <p:spPr/>
        <p:txBody>
          <a:bodyPr/>
          <a:lstStyle/>
          <a:p>
            <a:fld id="{38932893-1B93-4E2D-92CA-A2C7BD5A824F}" type="slidenum">
              <a:rPr lang="en-AU" smtClean="0"/>
              <a:t>8</a:t>
            </a:fld>
            <a:endParaRPr lang="en-AU"/>
          </a:p>
        </p:txBody>
      </p:sp>
    </p:spTree>
    <p:extLst>
      <p:ext uri="{BB962C8B-B14F-4D97-AF65-F5344CB8AC3E}">
        <p14:creationId xmlns:p14="http://schemas.microsoft.com/office/powerpoint/2010/main" val="1662744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25 million views</a:t>
            </a:r>
            <a:endParaRPr lang="en-AU" dirty="0"/>
          </a:p>
        </p:txBody>
      </p:sp>
      <p:sp>
        <p:nvSpPr>
          <p:cNvPr id="4" name="Slide Number Placeholder 3"/>
          <p:cNvSpPr>
            <a:spLocks noGrp="1"/>
          </p:cNvSpPr>
          <p:nvPr>
            <p:ph type="sldNum" sz="quarter" idx="10"/>
          </p:nvPr>
        </p:nvSpPr>
        <p:spPr/>
        <p:txBody>
          <a:bodyPr/>
          <a:lstStyle/>
          <a:p>
            <a:fld id="{38932893-1B93-4E2D-92CA-A2C7BD5A824F}" type="slidenum">
              <a:rPr lang="en-AU" smtClean="0"/>
              <a:t>9</a:t>
            </a:fld>
            <a:endParaRPr lang="en-AU"/>
          </a:p>
        </p:txBody>
      </p:sp>
    </p:spTree>
    <p:extLst>
      <p:ext uri="{BB962C8B-B14F-4D97-AF65-F5344CB8AC3E}">
        <p14:creationId xmlns:p14="http://schemas.microsoft.com/office/powerpoint/2010/main" val="4133624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108326"/>
            <a:ext cx="10363200" cy="1470025"/>
          </a:xfrm>
          <a:prstGeom prst="rect">
            <a:avLst/>
          </a:prstGeom>
        </p:spPr>
        <p:txBody>
          <a:bodyPr/>
          <a:lstStyle>
            <a:lvl1pPr>
              <a:defRPr>
                <a:solidFill>
                  <a:schemeClr val="tx1"/>
                </a:solidFill>
              </a:defRPr>
            </a:lvl1pPr>
          </a:lstStyle>
          <a:p>
            <a:r>
              <a:rPr lang="en-AU" dirty="0" smtClean="0"/>
              <a:t>Click to edit Master title style</a:t>
            </a:r>
            <a:endParaRPr lang="en-US" dirty="0"/>
          </a:p>
        </p:txBody>
      </p:sp>
    </p:spTree>
    <p:extLst>
      <p:ext uri="{BB962C8B-B14F-4D97-AF65-F5344CB8AC3E}">
        <p14:creationId xmlns:p14="http://schemas.microsoft.com/office/powerpoint/2010/main" val="3098621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C808EE2A-EA07-4C37-A968-9385303863C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6254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6B809BF0-BAA2-40F4-970D-4FF4137C596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5606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B57EFBED-D1D5-4806-8928-2605EB069D2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6394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pPr>
              <a:defRPr/>
            </a:pPr>
            <a:fld id="{03F1FFAA-043D-4A67-972F-2BEEBDD7C44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5156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F79ADDAC-C7CE-4885-955A-5EBA7B6F865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3593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55FA9794-ACF9-4018-BAD0-49D79CE7155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6384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718F9BD0-C31D-4795-87A2-18AAA1F5B2F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3974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AB88461F-C9F7-4A8B-A072-D51A78DDC70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0169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Caption">
    <p:spTree>
      <p:nvGrpSpPr>
        <p:cNvPr id="1" name="Shape 21"/>
        <p:cNvGrpSpPr/>
        <p:nvPr/>
      </p:nvGrpSpPr>
      <p:grpSpPr>
        <a:xfrm>
          <a:off x="0" y="0"/>
          <a:ext cx="0" cy="0"/>
          <a:chOff x="0" y="0"/>
          <a:chExt cx="0" cy="0"/>
        </a:xfrm>
      </p:grpSpPr>
      <p:sp>
        <p:nvSpPr>
          <p:cNvPr id="22" name="Shape 22"/>
          <p:cNvSpPr txBox="1">
            <a:spLocks noGrp="1"/>
          </p:cNvSpPr>
          <p:nvPr>
            <p:ph type="body" idx="1"/>
          </p:nvPr>
        </p:nvSpPr>
        <p:spPr>
          <a:xfrm>
            <a:off x="609600" y="5875078"/>
            <a:ext cx="10972800" cy="692700"/>
          </a:xfrm>
          <a:prstGeom prst="rect">
            <a:avLst/>
          </a:prstGeom>
        </p:spPr>
        <p:txBody>
          <a:bodyPr lIns="91425" tIns="91425" rIns="91425" bIns="91425" anchor="t" anchorCtr="0"/>
          <a:lstStyle>
            <a:lvl1pPr algn="ctr">
              <a:spcBef>
                <a:spcPts val="360"/>
              </a:spcBef>
              <a:buSzPct val="100000"/>
              <a:buNone/>
              <a:defRPr sz="1800"/>
            </a:lvl1pPr>
          </a:lstStyle>
          <a:p>
            <a:endParaRPr/>
          </a:p>
        </p:txBody>
      </p:sp>
    </p:spTree>
    <p:extLst>
      <p:ext uri="{BB962C8B-B14F-4D97-AF65-F5344CB8AC3E}">
        <p14:creationId xmlns:p14="http://schemas.microsoft.com/office/powerpoint/2010/main" val="2795081785"/>
      </p:ext>
    </p:extLst>
  </p:cSld>
  <p:clrMapOvr>
    <a:masterClrMapping/>
  </p:clrMapOvr>
  <p:transition spd="slow" advClick="0" advTm="5000">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09600" y="274637"/>
            <a:ext cx="109728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7" name="Shape 17"/>
          <p:cNvSpPr txBox="1">
            <a:spLocks noGrp="1"/>
          </p:cNvSpPr>
          <p:nvPr>
            <p:ph type="body" idx="1"/>
          </p:nvPr>
        </p:nvSpPr>
        <p:spPr>
          <a:xfrm>
            <a:off x="609600" y="1600200"/>
            <a:ext cx="53260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body" idx="2"/>
          </p:nvPr>
        </p:nvSpPr>
        <p:spPr>
          <a:xfrm>
            <a:off x="6256364" y="1600200"/>
            <a:ext cx="5326000" cy="49677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2795205882"/>
      </p:ext>
    </p:extLst>
  </p:cSld>
  <p:clrMapOvr>
    <a:masterClrMapping/>
  </p:clrMapOvr>
  <p:transition spd="slow" advClick="0" advTm="5000">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700337"/>
            <a:ext cx="10363200" cy="1470025"/>
          </a:xfrm>
          <a:prstGeom prst="rect">
            <a:avLst/>
          </a:prstGeom>
        </p:spPr>
        <p:txBody>
          <a:bodyPr/>
          <a:lstStyle/>
          <a:p>
            <a:r>
              <a:rPr lang="en-AU" dirty="0" smtClean="0"/>
              <a:t>Click to edit Master title style</a:t>
            </a:r>
            <a:endParaRPr lang="en-US" dirty="0"/>
          </a:p>
        </p:txBody>
      </p:sp>
    </p:spTree>
    <p:extLst>
      <p:ext uri="{BB962C8B-B14F-4D97-AF65-F5344CB8AC3E}">
        <p14:creationId xmlns:p14="http://schemas.microsoft.com/office/powerpoint/2010/main" val="4088183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609600" y="274637"/>
            <a:ext cx="109728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450702252"/>
      </p:ext>
    </p:extLst>
  </p:cSld>
  <p:clrMapOvr>
    <a:masterClrMapping/>
  </p:clrMapOvr>
  <p:transition spd="slow" advClick="0" advTm="5000">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Caption">
    <p:spTree>
      <p:nvGrpSpPr>
        <p:cNvPr id="1" name="Shape 21"/>
        <p:cNvGrpSpPr/>
        <p:nvPr/>
      </p:nvGrpSpPr>
      <p:grpSpPr>
        <a:xfrm>
          <a:off x="0" y="0"/>
          <a:ext cx="0" cy="0"/>
          <a:chOff x="0" y="0"/>
          <a:chExt cx="0" cy="0"/>
        </a:xfrm>
      </p:grpSpPr>
      <p:sp>
        <p:nvSpPr>
          <p:cNvPr id="22" name="Shape 22"/>
          <p:cNvSpPr txBox="1">
            <a:spLocks noGrp="1"/>
          </p:cNvSpPr>
          <p:nvPr>
            <p:ph type="body" idx="1"/>
          </p:nvPr>
        </p:nvSpPr>
        <p:spPr>
          <a:xfrm>
            <a:off x="609600" y="5875078"/>
            <a:ext cx="10972800" cy="692700"/>
          </a:xfrm>
          <a:prstGeom prst="rect">
            <a:avLst/>
          </a:prstGeom>
        </p:spPr>
        <p:txBody>
          <a:bodyPr lIns="91425" tIns="91425" rIns="91425" bIns="91425" anchor="t" anchorCtr="0"/>
          <a:lstStyle>
            <a:lvl1pPr algn="ctr">
              <a:spcBef>
                <a:spcPts val="360"/>
              </a:spcBef>
              <a:buSzPct val="100000"/>
              <a:buNone/>
              <a:defRPr sz="1800"/>
            </a:lvl1pPr>
          </a:lstStyle>
          <a:p>
            <a:endParaRPr/>
          </a:p>
        </p:txBody>
      </p:sp>
    </p:spTree>
    <p:extLst>
      <p:ext uri="{BB962C8B-B14F-4D97-AF65-F5344CB8AC3E}">
        <p14:creationId xmlns:p14="http://schemas.microsoft.com/office/powerpoint/2010/main" val="3409812204"/>
      </p:ext>
    </p:extLst>
  </p:cSld>
  <p:clrMapOvr>
    <a:masterClrMapping/>
  </p:clrMapOvr>
  <p:transition spd="slow" advClick="0" advTm="5000">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Vivid">
    <p:spTree>
      <p:nvGrpSpPr>
        <p:cNvPr id="1" name="Shape 23"/>
        <p:cNvGrpSpPr/>
        <p:nvPr/>
      </p:nvGrpSpPr>
      <p:grpSpPr>
        <a:xfrm>
          <a:off x="0" y="0"/>
          <a:ext cx="0" cy="0"/>
          <a:chOff x="0" y="0"/>
          <a:chExt cx="0" cy="0"/>
        </a:xfrm>
      </p:grpSpPr>
      <p:sp>
        <p:nvSpPr>
          <p:cNvPr id="24" name="Shape 24"/>
          <p:cNvSpPr txBox="1"/>
          <p:nvPr/>
        </p:nvSpPr>
        <p:spPr>
          <a:xfrm>
            <a:off x="1232467" y="6224950"/>
            <a:ext cx="9679200" cy="412800"/>
          </a:xfrm>
          <a:prstGeom prst="rect">
            <a:avLst/>
          </a:prstGeom>
        </p:spPr>
        <p:txBody>
          <a:bodyPr lIns="91425" tIns="91425" rIns="91425" bIns="91425" anchor="t" anchorCtr="0">
            <a:noAutofit/>
          </a:bodyPr>
          <a:lstStyle/>
          <a:p>
            <a:pPr algn="ctr" defTabSz="914400"/>
            <a:r>
              <a:rPr lang="en-GB" sz="1400" kern="0">
                <a:solidFill>
                  <a:srgbClr val="000000"/>
                </a:solidFill>
                <a:cs typeface="Arial"/>
                <a:sym typeface="Arial"/>
              </a:rPr>
              <a:t>#vividideas                   @statelibrarynsw           #madewithSLNSW</a:t>
            </a:r>
          </a:p>
        </p:txBody>
      </p:sp>
    </p:spTree>
    <p:extLst>
      <p:ext uri="{BB962C8B-B14F-4D97-AF65-F5344CB8AC3E}">
        <p14:creationId xmlns:p14="http://schemas.microsoft.com/office/powerpoint/2010/main" val="4285349787"/>
      </p:ext>
    </p:extLst>
  </p:cSld>
  <p:clrMapOvr>
    <a:masterClrMapping/>
  </p:clrMapOvr>
  <p:transition spd="slow" advClick="0" advTm="5000">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179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0"/>
          <p:cNvSpPr>
            <a:spLocks noGrp="1"/>
          </p:cNvSpPr>
          <p:nvPr>
            <p:ph type="title"/>
          </p:nvPr>
        </p:nvSpPr>
        <p:spPr>
          <a:xfrm>
            <a:off x="609600" y="2573338"/>
            <a:ext cx="10972800" cy="1143000"/>
          </a:xfrm>
          <a:prstGeom prst="rect">
            <a:avLst/>
          </a:prstGeom>
        </p:spPr>
        <p:txBody>
          <a:bodyPr vert="horz"/>
          <a:lstStyle/>
          <a:p>
            <a:r>
              <a:rPr lang="en-AU" dirty="0" smtClean="0"/>
              <a:t>Click to edit Master title style</a:t>
            </a:r>
            <a:endParaRPr lang="en-US" dirty="0"/>
          </a:p>
        </p:txBody>
      </p:sp>
    </p:spTree>
    <p:extLst>
      <p:ext uri="{BB962C8B-B14F-4D97-AF65-F5344CB8AC3E}">
        <p14:creationId xmlns:p14="http://schemas.microsoft.com/office/powerpoint/2010/main" val="2190514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AU" smtClean="0"/>
              <a:t>Click to edit Master title style</a:t>
            </a:r>
            <a:endParaRPr lang="en-US"/>
          </a:p>
        </p:txBody>
      </p:sp>
    </p:spTree>
    <p:extLst>
      <p:ext uri="{BB962C8B-B14F-4D97-AF65-F5344CB8AC3E}">
        <p14:creationId xmlns:p14="http://schemas.microsoft.com/office/powerpoint/2010/main" val="2797117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344738"/>
            <a:ext cx="10498667" cy="1143000"/>
          </a:xfrm>
        </p:spPr>
        <p:txBody>
          <a:bodyPr/>
          <a:lstStyle/>
          <a:p>
            <a:r>
              <a:rPr lang="en-AU" dirty="0" smtClean="0"/>
              <a:t>Click to edit Master </a:t>
            </a:r>
            <a:br>
              <a:rPr lang="en-AU" dirty="0" smtClean="0"/>
            </a:br>
            <a:r>
              <a:rPr lang="en-AU" dirty="0" smtClean="0"/>
              <a:t>title style</a:t>
            </a:r>
            <a:endParaRPr lang="en-US" dirty="0"/>
          </a:p>
        </p:txBody>
      </p:sp>
      <p:sp>
        <p:nvSpPr>
          <p:cNvPr id="3" name="Date Placeholder 2"/>
          <p:cNvSpPr>
            <a:spLocks noGrp="1"/>
          </p:cNvSpPr>
          <p:nvPr>
            <p:ph type="dt" sz="half" idx="10"/>
          </p:nvPr>
        </p:nvSpPr>
        <p:spPr/>
        <p:txBody>
          <a:bodyPr/>
          <a:lstStyle/>
          <a:p>
            <a:fld id="{564247AA-E2EC-8546-BE98-8DE9617A7A47}" type="datetimeFigureOut">
              <a:rPr lang="en-US" smtClean="0"/>
              <a:t>5/26/2015</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75978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FA5B763D-1D5E-4446-9275-EAA2E1E5BBB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65227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752339E3-6742-4AB5-AAB1-EB737CC9D05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6068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2456F8FD-51E3-4E16-A668-AF0190A24C1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6089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6.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7.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userDrawn="1"/>
        </p:nvCxnSpPr>
        <p:spPr>
          <a:xfrm>
            <a:off x="5757334" y="4008438"/>
            <a:ext cx="67733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8" name="Picture 7" descr="SLNSW_POS_LOGO_50mm.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4315" y="778421"/>
            <a:ext cx="2509824" cy="1472870"/>
          </a:xfrm>
          <a:prstGeom prst="rect">
            <a:avLst/>
          </a:prstGeom>
        </p:spPr>
      </p:pic>
      <p:pic>
        <p:nvPicPr>
          <p:cNvPr id="5" name="Picture 4" descr="worldlead_libWT.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88731" y="5151381"/>
            <a:ext cx="3648405" cy="784407"/>
          </a:xfrm>
          <a:prstGeom prst="rect">
            <a:avLst/>
          </a:prstGeom>
        </p:spPr>
      </p:pic>
    </p:spTree>
    <p:extLst>
      <p:ext uri="{BB962C8B-B14F-4D97-AF65-F5344CB8AC3E}">
        <p14:creationId xmlns:p14="http://schemas.microsoft.com/office/powerpoint/2010/main" val="1977360126"/>
      </p:ext>
    </p:extLst>
  </p:cSld>
  <p:clrMap bg1="lt1" tx1="dk1" bg2="lt2" tx2="dk2" accent1="accent1" accent2="accent2" accent3="accent3" accent4="accent4" accent5="accent5" accent6="accent6" hlink="hlink" folHlink="folHlink"/>
  <p:sldLayoutIdLst>
    <p:sldLayoutId id="2147483668" r:id="rId1"/>
  </p:sldLayoutIdLst>
  <p:txStyles>
    <p:titleStyle>
      <a:lvl1pPr algn="ctr" defTabSz="457200" rtl="0" eaLnBrk="1" latinLnBrk="0" hangingPunct="1">
        <a:spcBef>
          <a:spcPct val="0"/>
        </a:spcBef>
        <a:buNone/>
        <a:defRPr sz="36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6" name="Picture 5" descr="SLNSW_NEG_LOGO_50mm.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77767" y="829221"/>
            <a:ext cx="2422920" cy="1421872"/>
          </a:xfrm>
          <a:prstGeom prst="rect">
            <a:avLst/>
          </a:prstGeom>
        </p:spPr>
      </p:pic>
      <p:sp>
        <p:nvSpPr>
          <p:cNvPr id="7" name="Title Placeholder 1"/>
          <p:cNvSpPr>
            <a:spLocks noGrp="1"/>
          </p:cNvSpPr>
          <p:nvPr>
            <p:ph type="title"/>
          </p:nvPr>
        </p:nvSpPr>
        <p:spPr>
          <a:xfrm>
            <a:off x="609600" y="2865438"/>
            <a:ext cx="10972800" cy="1143000"/>
          </a:xfrm>
          <a:prstGeom prst="rect">
            <a:avLst/>
          </a:prstGeom>
        </p:spPr>
        <p:txBody>
          <a:bodyPr vert="horz" lIns="91440" tIns="45720" rIns="91440" bIns="45720" rtlCol="0" anchor="ctr">
            <a:normAutofit/>
          </a:bodyPr>
          <a:lstStyle/>
          <a:p>
            <a:r>
              <a:rPr lang="en-AU" dirty="0" smtClean="0"/>
              <a:t>Click to edit Master title style</a:t>
            </a:r>
            <a:endParaRPr lang="en-US" dirty="0"/>
          </a:p>
        </p:txBody>
      </p:sp>
      <p:cxnSp>
        <p:nvCxnSpPr>
          <p:cNvPr id="8" name="Straight Connector 7"/>
          <p:cNvCxnSpPr/>
          <p:nvPr userDrawn="1"/>
        </p:nvCxnSpPr>
        <p:spPr>
          <a:xfrm>
            <a:off x="5757334" y="4008438"/>
            <a:ext cx="677333"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worldlead_lib.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71798" y="5149060"/>
            <a:ext cx="3648405" cy="784408"/>
          </a:xfrm>
          <a:prstGeom prst="rect">
            <a:avLst/>
          </a:prstGeom>
        </p:spPr>
      </p:pic>
    </p:spTree>
    <p:extLst>
      <p:ext uri="{BB962C8B-B14F-4D97-AF65-F5344CB8AC3E}">
        <p14:creationId xmlns:p14="http://schemas.microsoft.com/office/powerpoint/2010/main" val="1016067291"/>
      </p:ext>
    </p:extLst>
  </p:cSld>
  <p:clrMap bg1="lt1" tx1="dk1" bg2="lt2" tx2="dk2" accent1="accent1" accent2="accent2" accent3="accent3" accent4="accent4" accent5="accent5" accent6="accent6" hlink="hlink" folHlink="folHlink"/>
  <p:sldLayoutIdLst>
    <p:sldLayoutId id="2147483670" r:id="rId1"/>
    <p:sldLayoutId id="2147483676" r:id="rId2"/>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7" name="Straight Connector 6"/>
          <p:cNvCxnSpPr/>
          <p:nvPr userDrawn="1"/>
        </p:nvCxnSpPr>
        <p:spPr>
          <a:xfrm>
            <a:off x="5757334" y="3487738"/>
            <a:ext cx="67733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8" name="Picture 7" descr="SLNSW_POS_LOGO_50mm.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4315" y="4524921"/>
            <a:ext cx="2509824" cy="1472870"/>
          </a:xfrm>
          <a:prstGeom prst="rect">
            <a:avLst/>
          </a:prstGeom>
        </p:spPr>
      </p:pic>
    </p:spTree>
    <p:extLst>
      <p:ext uri="{BB962C8B-B14F-4D97-AF65-F5344CB8AC3E}">
        <p14:creationId xmlns:p14="http://schemas.microsoft.com/office/powerpoint/2010/main" val="4121620380"/>
      </p:ext>
    </p:extLst>
  </p:cSld>
  <p:clrMap bg1="lt1" tx1="dk1" bg2="lt2" tx2="dk2" accent1="accent1" accent2="accent2" accent3="accent3" accent4="accent4" accent5="accent5" accent6="accent6" hlink="hlink" folHlink="folHlink"/>
  <p:sldLayoutIdLst>
    <p:sldLayoutId id="214748367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cxnSp>
        <p:nvCxnSpPr>
          <p:cNvPr id="7" name="Straight Connector 6"/>
          <p:cNvCxnSpPr/>
          <p:nvPr userDrawn="1"/>
        </p:nvCxnSpPr>
        <p:spPr>
          <a:xfrm>
            <a:off x="5757334" y="3487738"/>
            <a:ext cx="677333"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userDrawn="1"/>
        </p:nvSpPr>
        <p:spPr>
          <a:xfrm>
            <a:off x="914400" y="2613026"/>
            <a:ext cx="10363200" cy="14700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AU" sz="4400" dirty="0" smtClean="0">
                <a:solidFill>
                  <a:srgbClr val="FFFFFF"/>
                </a:solidFill>
              </a:rPr>
              <a:t>Click to edit Master title style</a:t>
            </a:r>
            <a:endParaRPr lang="en-US" sz="4400" dirty="0">
              <a:solidFill>
                <a:srgbClr val="FFFFFF"/>
              </a:solidFill>
            </a:endParaRPr>
          </a:p>
        </p:txBody>
      </p:sp>
      <p:pic>
        <p:nvPicPr>
          <p:cNvPr id="10" name="Picture 9" descr="SLNSW_NEG_LOGO_50mm.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77767" y="4537621"/>
            <a:ext cx="2422920" cy="1421872"/>
          </a:xfrm>
          <a:prstGeom prst="rect">
            <a:avLst/>
          </a:prstGeom>
        </p:spPr>
      </p:pic>
    </p:spTree>
    <p:extLst>
      <p:ext uri="{BB962C8B-B14F-4D97-AF65-F5344CB8AC3E}">
        <p14:creationId xmlns:p14="http://schemas.microsoft.com/office/powerpoint/2010/main" val="1347408789"/>
      </p:ext>
    </p:extLst>
  </p:cSld>
  <p:clrMap bg1="lt1" tx1="dk1" bg2="lt2" tx2="dk2" accent1="accent1" accent2="accent2" accent3="accent3" accent4="accent4" accent5="accent5" accent6="accent6" hlink="hlink" folHlink="folHlink"/>
  <p:sldLayoutIdLst>
    <p:sldLayoutId id="214748368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L_powerpoint_BG.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08821" y="0"/>
            <a:ext cx="2583180" cy="6858000"/>
          </a:xfrm>
          <a:prstGeom prst="rect">
            <a:avLst/>
          </a:prstGeom>
        </p:spPr>
      </p:pic>
      <p:cxnSp>
        <p:nvCxnSpPr>
          <p:cNvPr id="8" name="Straight Connector 7"/>
          <p:cNvCxnSpPr/>
          <p:nvPr userDrawn="1"/>
        </p:nvCxnSpPr>
        <p:spPr>
          <a:xfrm>
            <a:off x="762000" y="3644900"/>
            <a:ext cx="677333"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609600" y="1976438"/>
            <a:ext cx="10972800" cy="1143000"/>
          </a:xfrm>
          <a:prstGeom prst="rect">
            <a:avLst/>
          </a:prstGeom>
        </p:spPr>
        <p:txBody>
          <a:bodyPr vert="horz" lIns="91440" tIns="45720" rIns="91440" bIns="45720" rtlCol="0" anchor="ctr">
            <a:normAutofit/>
          </a:bodyPr>
          <a:lstStyle/>
          <a:p>
            <a:r>
              <a:rPr lang="en-AU" dirty="0" smtClean="0"/>
              <a:t>PRESENTATION TITLE </a:t>
            </a:r>
            <a:endParaRPr lang="en-US" dirty="0"/>
          </a:p>
        </p:txBody>
      </p:sp>
      <p:sp>
        <p:nvSpPr>
          <p:cNvPr id="3" name="Text Placeholder 2"/>
          <p:cNvSpPr>
            <a:spLocks noGrp="1"/>
          </p:cNvSpPr>
          <p:nvPr>
            <p:ph type="body" idx="1"/>
          </p:nvPr>
        </p:nvSpPr>
        <p:spPr>
          <a:xfrm>
            <a:off x="609600" y="2827339"/>
            <a:ext cx="10972800" cy="614362"/>
          </a:xfrm>
          <a:prstGeom prst="rect">
            <a:avLst/>
          </a:prstGeom>
        </p:spPr>
        <p:txBody>
          <a:bodyPr vert="horz" lIns="91440" tIns="45720" rIns="91440" bIns="45720" rtlCol="0">
            <a:normAutofit/>
          </a:bodyPr>
          <a:lstStyle/>
          <a:p>
            <a:pPr lvl="0"/>
            <a:r>
              <a:rPr lang="en-US" dirty="0" smtClean="0"/>
              <a:t>Subtitle goes here</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4247AA-E2EC-8546-BE98-8DE9617A7A47}" type="datetimeFigureOut">
              <a:rPr lang="en-US" smtClean="0"/>
              <a:t>5/26/2015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1402481073"/>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457200" rtl="0" eaLnBrk="1" latinLnBrk="0" hangingPunct="1">
        <a:spcBef>
          <a:spcPct val="0"/>
        </a:spcBef>
        <a:buNone/>
        <a:defRPr sz="3600" b="1" kern="1200" cap="all">
          <a:solidFill>
            <a:schemeClr val="tx1"/>
          </a:solidFill>
          <a:latin typeface="Arial"/>
          <a:ea typeface="+mj-ea"/>
          <a:cs typeface="Arial"/>
        </a:defRPr>
      </a:lvl1pPr>
    </p:titleStyle>
    <p:bodyStyle>
      <a:lvl1pPr marL="0" indent="0" algn="l" defTabSz="457200" rtl="0" eaLnBrk="1" latinLnBrk="0" hangingPunct="1">
        <a:spcBef>
          <a:spcPct val="20000"/>
        </a:spcBef>
        <a:buFont typeface="Arial"/>
        <a:buNone/>
        <a:defRPr sz="3200" kern="1200" baseline="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5/26/2015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63842403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1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609600" y="274637"/>
            <a:ext cx="10972800" cy="1143000"/>
          </a:xfrm>
          <a:prstGeom prst="rect">
            <a:avLst/>
          </a:prstGeom>
        </p:spPr>
        <p:txBody>
          <a:bodyPr lIns="91425" tIns="91425" rIns="91425" bIns="91425" anchor="b" anchorCtr="0"/>
          <a:lstStyle>
            <a:lvl1pPr>
              <a:spcBef>
                <a:spcPts val="0"/>
              </a:spcBef>
              <a:buClr>
                <a:schemeClr val="dk1"/>
              </a:buClr>
              <a:buSzPct val="100000"/>
              <a:buNone/>
              <a:defRPr sz="3600" b="1">
                <a:solidFill>
                  <a:schemeClr val="dk1"/>
                </a:solidFill>
              </a:defRPr>
            </a:lvl1pPr>
            <a:lvl2pPr>
              <a:spcBef>
                <a:spcPts val="0"/>
              </a:spcBef>
              <a:buClr>
                <a:schemeClr val="dk1"/>
              </a:buClr>
              <a:buSzPct val="100000"/>
              <a:buNone/>
              <a:defRPr sz="3600" b="1">
                <a:solidFill>
                  <a:schemeClr val="dk1"/>
                </a:solidFill>
              </a:defRPr>
            </a:lvl2pPr>
            <a:lvl3pPr>
              <a:spcBef>
                <a:spcPts val="0"/>
              </a:spcBef>
              <a:buClr>
                <a:schemeClr val="dk1"/>
              </a:buClr>
              <a:buSzPct val="100000"/>
              <a:buNone/>
              <a:defRPr sz="3600" b="1">
                <a:solidFill>
                  <a:schemeClr val="dk1"/>
                </a:solidFill>
              </a:defRPr>
            </a:lvl3pPr>
            <a:lvl4pPr>
              <a:spcBef>
                <a:spcPts val="0"/>
              </a:spcBef>
              <a:buClr>
                <a:schemeClr val="dk1"/>
              </a:buClr>
              <a:buSzPct val="100000"/>
              <a:buNone/>
              <a:defRPr sz="3600" b="1">
                <a:solidFill>
                  <a:schemeClr val="dk1"/>
                </a:solidFill>
              </a:defRPr>
            </a:lvl4pPr>
            <a:lvl5pPr>
              <a:spcBef>
                <a:spcPts val="0"/>
              </a:spcBef>
              <a:buClr>
                <a:schemeClr val="dk1"/>
              </a:buClr>
              <a:buSzPct val="100000"/>
              <a:buNone/>
              <a:defRPr sz="3600" b="1">
                <a:solidFill>
                  <a:schemeClr val="dk1"/>
                </a:solidFill>
              </a:defRPr>
            </a:lvl5pPr>
            <a:lvl6pPr>
              <a:spcBef>
                <a:spcPts val="0"/>
              </a:spcBef>
              <a:buClr>
                <a:schemeClr val="dk1"/>
              </a:buClr>
              <a:buSzPct val="100000"/>
              <a:buNone/>
              <a:defRPr sz="3600" b="1">
                <a:solidFill>
                  <a:schemeClr val="dk1"/>
                </a:solidFill>
              </a:defRPr>
            </a:lvl6pPr>
            <a:lvl7pPr>
              <a:spcBef>
                <a:spcPts val="0"/>
              </a:spcBef>
              <a:buClr>
                <a:schemeClr val="dk1"/>
              </a:buClr>
              <a:buSzPct val="100000"/>
              <a:buNone/>
              <a:defRPr sz="3600" b="1">
                <a:solidFill>
                  <a:schemeClr val="dk1"/>
                </a:solidFill>
              </a:defRPr>
            </a:lvl7pPr>
            <a:lvl8pPr>
              <a:spcBef>
                <a:spcPts val="0"/>
              </a:spcBef>
              <a:buClr>
                <a:schemeClr val="dk1"/>
              </a:buClr>
              <a:buSzPct val="100000"/>
              <a:buNone/>
              <a:defRPr sz="3600" b="1">
                <a:solidFill>
                  <a:schemeClr val="dk1"/>
                </a:solidFill>
              </a:defRPr>
            </a:lvl8pPr>
            <a:lvl9pPr>
              <a:spcBef>
                <a:spcPts val="0"/>
              </a:spcBef>
              <a:buClr>
                <a:schemeClr val="dk1"/>
              </a:buClr>
              <a:buSzPct val="100000"/>
              <a:buNone/>
              <a:defRPr sz="3600" b="1">
                <a:solidFill>
                  <a:schemeClr val="dk1"/>
                </a:solidFill>
              </a:defRPr>
            </a:lvl9pPr>
          </a:lstStyle>
          <a:p>
            <a:endParaRPr/>
          </a:p>
        </p:txBody>
      </p:sp>
      <p:sp>
        <p:nvSpPr>
          <p:cNvPr id="6" name="Shape 6"/>
          <p:cNvSpPr txBox="1">
            <a:spLocks noGrp="1"/>
          </p:cNvSpPr>
          <p:nvPr>
            <p:ph type="body" idx="1"/>
          </p:nvPr>
        </p:nvSpPr>
        <p:spPr>
          <a:xfrm>
            <a:off x="609600" y="1600200"/>
            <a:ext cx="10972800" cy="4967700"/>
          </a:xfrm>
          <a:prstGeom prst="rect">
            <a:avLst/>
          </a:prstGeom>
        </p:spPr>
        <p:txBody>
          <a:bodyPr lIns="91425" tIns="91425" rIns="91425" bIns="91425" anchor="t" anchorCtr="0"/>
          <a:lstStyle>
            <a:lvl1pPr>
              <a:spcBef>
                <a:spcPts val="600"/>
              </a:spcBef>
              <a:buClr>
                <a:schemeClr val="dk1"/>
              </a:buClr>
              <a:buSzPct val="100000"/>
              <a:defRPr sz="3000">
                <a:solidFill>
                  <a:schemeClr val="dk1"/>
                </a:solidFill>
              </a:defRPr>
            </a:lvl1pPr>
            <a:lvl2pPr>
              <a:spcBef>
                <a:spcPts val="480"/>
              </a:spcBef>
              <a:buClr>
                <a:schemeClr val="dk1"/>
              </a:buClr>
              <a:buSzPct val="100000"/>
              <a:defRPr sz="2400">
                <a:solidFill>
                  <a:schemeClr val="dk1"/>
                </a:solidFill>
              </a:defRPr>
            </a:lvl2pPr>
            <a:lvl3pPr>
              <a:spcBef>
                <a:spcPts val="480"/>
              </a:spcBef>
              <a:buClr>
                <a:schemeClr val="dk1"/>
              </a:buClr>
              <a:buSzPct val="100000"/>
              <a:defRPr sz="2400">
                <a:solidFill>
                  <a:schemeClr val="dk1"/>
                </a:solidFill>
              </a:defRPr>
            </a:lvl3pPr>
            <a:lvl4pPr>
              <a:spcBef>
                <a:spcPts val="360"/>
              </a:spcBef>
              <a:buClr>
                <a:schemeClr val="dk1"/>
              </a:buClr>
              <a:buSzPct val="100000"/>
              <a:defRPr sz="1800">
                <a:solidFill>
                  <a:schemeClr val="dk1"/>
                </a:solidFill>
              </a:defRPr>
            </a:lvl4pPr>
            <a:lvl5pPr>
              <a:spcBef>
                <a:spcPts val="360"/>
              </a:spcBef>
              <a:buClr>
                <a:schemeClr val="dk1"/>
              </a:buClr>
              <a:buSzPct val="100000"/>
              <a:defRPr sz="1800">
                <a:solidFill>
                  <a:schemeClr val="dk1"/>
                </a:solidFill>
              </a:defRPr>
            </a:lvl5pPr>
            <a:lvl6pPr>
              <a:spcBef>
                <a:spcPts val="360"/>
              </a:spcBef>
              <a:buClr>
                <a:schemeClr val="dk1"/>
              </a:buClr>
              <a:buSzPct val="100000"/>
              <a:defRPr sz="1800">
                <a:solidFill>
                  <a:schemeClr val="dk1"/>
                </a:solidFill>
              </a:defRPr>
            </a:lvl6pPr>
            <a:lvl7pPr>
              <a:spcBef>
                <a:spcPts val="360"/>
              </a:spcBef>
              <a:buClr>
                <a:schemeClr val="dk1"/>
              </a:buClr>
              <a:buSzPct val="100000"/>
              <a:defRPr sz="1800">
                <a:solidFill>
                  <a:schemeClr val="dk1"/>
                </a:solidFill>
              </a:defRPr>
            </a:lvl7pPr>
            <a:lvl8pPr>
              <a:spcBef>
                <a:spcPts val="360"/>
              </a:spcBef>
              <a:buClr>
                <a:schemeClr val="dk1"/>
              </a:buClr>
              <a:buSzPct val="100000"/>
              <a:defRPr sz="1800">
                <a:solidFill>
                  <a:schemeClr val="dk1"/>
                </a:solidFill>
              </a:defRPr>
            </a:lvl8pPr>
            <a:lvl9pPr>
              <a:spcBef>
                <a:spcPts val="360"/>
              </a:spcBef>
              <a:buClr>
                <a:schemeClr val="dk1"/>
              </a:buClr>
              <a:buSzPct val="100000"/>
              <a:defRPr sz="1800">
                <a:solidFill>
                  <a:schemeClr val="dk1"/>
                </a:solidFill>
              </a:defRPr>
            </a:lvl9pPr>
          </a:lstStyle>
          <a:p>
            <a:endParaRPr/>
          </a:p>
        </p:txBody>
      </p:sp>
    </p:spTree>
    <p:extLst>
      <p:ext uri="{BB962C8B-B14F-4D97-AF65-F5344CB8AC3E}">
        <p14:creationId xmlns:p14="http://schemas.microsoft.com/office/powerpoint/2010/main" val="1673109811"/>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Lst>
  <p:transition spd="slow" advClick="0" advTm="5000">
    <p:cut/>
  </p:transition>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err="1" smtClean="0"/>
              <a:t>Digitisation</a:t>
            </a:r>
            <a:r>
              <a:rPr lang="en-US" dirty="0" smtClean="0"/>
              <a:t> – now what?</a:t>
            </a:r>
            <a:endParaRPr lang="en-US" dirty="0"/>
          </a:p>
        </p:txBody>
      </p:sp>
    </p:spTree>
    <p:extLst>
      <p:ext uri="{BB962C8B-B14F-4D97-AF65-F5344CB8AC3E}">
        <p14:creationId xmlns:p14="http://schemas.microsoft.com/office/powerpoint/2010/main" val="2843054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86" y="-651274"/>
            <a:ext cx="12384386" cy="8221567"/>
          </a:xfrm>
          <a:prstGeom prst="rect">
            <a:avLst/>
          </a:prstGeom>
        </p:spPr>
      </p:pic>
    </p:spTree>
    <p:extLst>
      <p:ext uri="{BB962C8B-B14F-4D97-AF65-F5344CB8AC3E}">
        <p14:creationId xmlns:p14="http://schemas.microsoft.com/office/powerpoint/2010/main" val="8547416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37668" y="-573206"/>
            <a:ext cx="14396367" cy="8097956"/>
          </a:xfrm>
          <a:prstGeom prst="rect">
            <a:avLst/>
          </a:prstGeom>
        </p:spPr>
      </p:pic>
    </p:spTree>
    <p:extLst>
      <p:ext uri="{BB962C8B-B14F-4D97-AF65-F5344CB8AC3E}">
        <p14:creationId xmlns:p14="http://schemas.microsoft.com/office/powerpoint/2010/main" val="41945643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995" y="-127330"/>
            <a:ext cx="13271689" cy="7037597"/>
          </a:xfrm>
          <a:prstGeom prst="rect">
            <a:avLst/>
          </a:prstGeom>
        </p:spPr>
      </p:pic>
    </p:spTree>
    <p:extLst>
      <p:ext uri="{BB962C8B-B14F-4D97-AF65-F5344CB8AC3E}">
        <p14:creationId xmlns:p14="http://schemas.microsoft.com/office/powerpoint/2010/main" val="17162801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647" y="-30867"/>
            <a:ext cx="13663197" cy="6985318"/>
          </a:xfrm>
          <a:prstGeom prst="rect">
            <a:avLst/>
          </a:prstGeom>
        </p:spPr>
      </p:pic>
    </p:spTree>
    <p:extLst>
      <p:ext uri="{BB962C8B-B14F-4D97-AF65-F5344CB8AC3E}">
        <p14:creationId xmlns:p14="http://schemas.microsoft.com/office/powerpoint/2010/main" val="3266895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p:cNvPicPr>
            <a:picLocks noGrp="1" noChangeAspect="1"/>
          </p:cNvPicPr>
          <p:nvPr/>
        </p:nvPicPr>
        <p:blipFill rotWithShape="1">
          <a:blip r:embed="rId2"/>
          <a:srcRect l="29972" t="40572" r="25142" b="19529"/>
          <a:stretch/>
        </p:blipFill>
        <p:spPr bwMode="auto">
          <a:xfrm>
            <a:off x="1410788" y="876151"/>
            <a:ext cx="9353006" cy="5556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698863" y="213369"/>
            <a:ext cx="10515600" cy="1325563"/>
          </a:xfrm>
        </p:spPr>
        <p:txBody>
          <a:bodyPr/>
          <a:lstStyle/>
          <a:p>
            <a:r>
              <a:rPr lang="en-AU" dirty="0" smtClean="0"/>
              <a:t>Digitisation of NSW newspapers</a:t>
            </a:r>
            <a:endParaRPr lang="en-AU" dirty="0"/>
          </a:p>
        </p:txBody>
      </p:sp>
    </p:spTree>
    <p:extLst>
      <p:ext uri="{BB962C8B-B14F-4D97-AF65-F5344CB8AC3E}">
        <p14:creationId xmlns:p14="http://schemas.microsoft.com/office/powerpoint/2010/main" val="18253854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8" name="Picture 7"/>
          <p:cNvPicPr>
            <a:picLocks noChangeAspect="1"/>
          </p:cNvPicPr>
          <p:nvPr/>
        </p:nvPicPr>
        <p:blipFill>
          <a:blip r:embed="rId3"/>
          <a:stretch>
            <a:fillRect/>
          </a:stretch>
        </p:blipFill>
        <p:spPr>
          <a:xfrm>
            <a:off x="5038725" y="9633175"/>
            <a:ext cx="7153275" cy="10001250"/>
          </a:xfrm>
          <a:prstGeom prst="rect">
            <a:avLst/>
          </a:prstGeom>
        </p:spPr>
      </p:pic>
      <p:pic>
        <p:nvPicPr>
          <p:cNvPr id="9" name="Picture 8"/>
          <p:cNvPicPr>
            <a:picLocks noChangeAspect="1"/>
          </p:cNvPicPr>
          <p:nvPr/>
        </p:nvPicPr>
        <p:blipFill>
          <a:blip r:embed="rId4"/>
          <a:stretch>
            <a:fillRect/>
          </a:stretch>
        </p:blipFill>
        <p:spPr>
          <a:xfrm>
            <a:off x="0" y="0"/>
            <a:ext cx="8128465" cy="2763459"/>
          </a:xfrm>
          <a:prstGeom prst="rect">
            <a:avLst/>
          </a:prstGeom>
        </p:spPr>
      </p:pic>
      <p:pic>
        <p:nvPicPr>
          <p:cNvPr id="10" name="Picture 9"/>
          <p:cNvPicPr>
            <a:picLocks noChangeAspect="1"/>
          </p:cNvPicPr>
          <p:nvPr/>
        </p:nvPicPr>
        <p:blipFill>
          <a:blip r:embed="rId5"/>
          <a:stretch>
            <a:fillRect/>
          </a:stretch>
        </p:blipFill>
        <p:spPr>
          <a:xfrm>
            <a:off x="0" y="2028955"/>
            <a:ext cx="7220582" cy="409454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5968" y="-310243"/>
            <a:ext cx="6036170" cy="7772400"/>
          </a:xfrm>
          <a:prstGeom prst="rect">
            <a:avLst/>
          </a:prstGeom>
        </p:spPr>
      </p:pic>
      <p:pic>
        <p:nvPicPr>
          <p:cNvPr id="13" name="Picture 12"/>
          <p:cNvPicPr>
            <a:picLocks noChangeAspect="1"/>
          </p:cNvPicPr>
          <p:nvPr/>
        </p:nvPicPr>
        <p:blipFill>
          <a:blip r:embed="rId7"/>
          <a:stretch>
            <a:fillRect/>
          </a:stretch>
        </p:blipFill>
        <p:spPr>
          <a:xfrm>
            <a:off x="0" y="4622921"/>
            <a:ext cx="7047470" cy="3924745"/>
          </a:xfrm>
          <a:prstGeom prst="rect">
            <a:avLst/>
          </a:prstGeom>
        </p:spPr>
      </p:pic>
    </p:spTree>
    <p:extLst>
      <p:ext uri="{BB962C8B-B14F-4D97-AF65-F5344CB8AC3E}">
        <p14:creationId xmlns:p14="http://schemas.microsoft.com/office/powerpoint/2010/main" val="26790804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3" name="Picture 2"/>
          <p:cNvPicPr>
            <a:picLocks noChangeAspect="1"/>
          </p:cNvPicPr>
          <p:nvPr/>
        </p:nvPicPr>
        <p:blipFill>
          <a:blip r:embed="rId3"/>
          <a:stretch>
            <a:fillRect/>
          </a:stretch>
        </p:blipFill>
        <p:spPr>
          <a:xfrm>
            <a:off x="0" y="-559558"/>
            <a:ext cx="13722478" cy="7718894"/>
          </a:xfrm>
          <a:prstGeom prst="rect">
            <a:avLst/>
          </a:prstGeom>
        </p:spPr>
      </p:pic>
    </p:spTree>
    <p:extLst>
      <p:ext uri="{BB962C8B-B14F-4D97-AF65-F5344CB8AC3E}">
        <p14:creationId xmlns:p14="http://schemas.microsoft.com/office/powerpoint/2010/main" val="17852140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30" y="0"/>
            <a:ext cx="13289357" cy="6807759"/>
          </a:xfrm>
          <a:prstGeom prst="rect">
            <a:avLst/>
          </a:prstGeom>
        </p:spPr>
      </p:pic>
    </p:spTree>
    <p:extLst>
      <p:ext uri="{BB962C8B-B14F-4D97-AF65-F5344CB8AC3E}">
        <p14:creationId xmlns:p14="http://schemas.microsoft.com/office/powerpoint/2010/main" val="32701880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339"/>
            <a:ext cx="12614030" cy="8774578"/>
          </a:xfrm>
          <a:prstGeom prst="rect">
            <a:avLst/>
          </a:prstGeom>
        </p:spPr>
      </p:pic>
    </p:spTree>
    <p:extLst>
      <p:ext uri="{BB962C8B-B14F-4D97-AF65-F5344CB8AC3E}">
        <p14:creationId xmlns:p14="http://schemas.microsoft.com/office/powerpoint/2010/main" val="15138229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608" y="23174"/>
            <a:ext cx="13655428" cy="6834826"/>
          </a:xfrm>
          <a:prstGeom prst="rect">
            <a:avLst/>
          </a:prstGeom>
        </p:spPr>
      </p:pic>
    </p:spTree>
    <p:extLst>
      <p:ext uri="{BB962C8B-B14F-4D97-AF65-F5344CB8AC3E}">
        <p14:creationId xmlns:p14="http://schemas.microsoft.com/office/powerpoint/2010/main" val="15872818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6949" y="2136339"/>
            <a:ext cx="9152708" cy="3323987"/>
          </a:xfrm>
          <a:prstGeom prst="rect">
            <a:avLst/>
          </a:prstGeom>
        </p:spPr>
        <p:txBody>
          <a:bodyPr wrap="square">
            <a:spAutoFit/>
          </a:bodyPr>
          <a:lstStyle/>
          <a:p>
            <a:pPr algn="ctr"/>
            <a:r>
              <a:rPr lang="en-AU" sz="2400" kern="0" dirty="0">
                <a:solidFill>
                  <a:schemeClr val="bg1"/>
                </a:solidFill>
                <a:latin typeface="Calibri" panose="020F0502020204030204" pitchFamily="34" charset="0"/>
              </a:rPr>
              <a:t>“to digitise, preserve and make accessible the </a:t>
            </a:r>
            <a:br>
              <a:rPr lang="en-AU" sz="2400" kern="0" dirty="0">
                <a:solidFill>
                  <a:schemeClr val="bg1"/>
                </a:solidFill>
                <a:latin typeface="Calibri" panose="020F0502020204030204" pitchFamily="34" charset="0"/>
              </a:rPr>
            </a:br>
            <a:r>
              <a:rPr lang="en-AU" sz="2400" kern="0" dirty="0">
                <a:solidFill>
                  <a:schemeClr val="bg1"/>
                </a:solidFill>
                <a:latin typeface="Calibri" panose="020F0502020204030204" pitchFamily="34" charset="0"/>
              </a:rPr>
              <a:t>iconic and priceless collections of the Library </a:t>
            </a:r>
            <a:br>
              <a:rPr lang="en-AU" sz="2400" kern="0" dirty="0">
                <a:solidFill>
                  <a:schemeClr val="bg1"/>
                </a:solidFill>
                <a:latin typeface="Calibri" panose="020F0502020204030204" pitchFamily="34" charset="0"/>
              </a:rPr>
            </a:br>
            <a:r>
              <a:rPr lang="en-AU" sz="2400" kern="0" dirty="0">
                <a:solidFill>
                  <a:schemeClr val="bg1"/>
                </a:solidFill>
                <a:latin typeface="Calibri" panose="020F0502020204030204" pitchFamily="34" charset="0"/>
              </a:rPr>
              <a:t>for the people of NSW and beyond.”</a:t>
            </a:r>
            <a:br>
              <a:rPr lang="en-AU" sz="2400" kern="0" dirty="0">
                <a:solidFill>
                  <a:schemeClr val="bg1"/>
                </a:solidFill>
                <a:latin typeface="Calibri" panose="020F0502020204030204" pitchFamily="34" charset="0"/>
              </a:rPr>
            </a:br>
            <a:r>
              <a:rPr lang="en-AU" sz="2400" kern="0" dirty="0">
                <a:solidFill>
                  <a:schemeClr val="bg1"/>
                </a:solidFill>
                <a:latin typeface="Calibri" panose="020F0502020204030204" pitchFamily="34" charset="0"/>
              </a:rPr>
              <a:t/>
            </a:r>
            <a:br>
              <a:rPr lang="en-AU" sz="2400" kern="0" dirty="0">
                <a:solidFill>
                  <a:schemeClr val="bg1"/>
                </a:solidFill>
                <a:latin typeface="Calibri" panose="020F0502020204030204" pitchFamily="34" charset="0"/>
              </a:rPr>
            </a:br>
            <a:r>
              <a:rPr lang="en-AU" sz="2400" kern="0" dirty="0" smtClean="0">
                <a:solidFill>
                  <a:schemeClr val="bg1"/>
                </a:solidFill>
                <a:latin typeface="Calibri" panose="020F0502020204030204" pitchFamily="34" charset="0"/>
              </a:rPr>
              <a:t>In 2012 $48.6 </a:t>
            </a:r>
            <a:r>
              <a:rPr lang="en-AU" sz="2400" kern="0" dirty="0">
                <a:solidFill>
                  <a:schemeClr val="bg1"/>
                </a:solidFill>
                <a:latin typeface="Calibri" panose="020F0502020204030204" pitchFamily="34" charset="0"/>
              </a:rPr>
              <a:t>million received for the </a:t>
            </a:r>
            <a:r>
              <a:rPr lang="en-AU" sz="2400" kern="0" dirty="0" smtClean="0">
                <a:solidFill>
                  <a:schemeClr val="bg1"/>
                </a:solidFill>
                <a:latin typeface="Calibri" panose="020F0502020204030204" pitchFamily="34" charset="0"/>
              </a:rPr>
              <a:t>initial 5 years</a:t>
            </a:r>
            <a:endParaRPr lang="en-US" sz="2400" kern="0" dirty="0">
              <a:solidFill>
                <a:schemeClr val="bg1"/>
              </a:solidFill>
              <a:latin typeface="Calibri" panose="020F0502020204030204" pitchFamily="34" charset="0"/>
            </a:endParaRPr>
          </a:p>
          <a:p>
            <a:pPr algn="ctr"/>
            <a:r>
              <a:rPr lang="en-US" sz="2400" kern="0" dirty="0" smtClean="0">
                <a:solidFill>
                  <a:schemeClr val="bg1"/>
                </a:solidFill>
                <a:latin typeface="Calibri" panose="020F0502020204030204" pitchFamily="34" charset="0"/>
              </a:rPr>
              <a:t>10 </a:t>
            </a:r>
            <a:r>
              <a:rPr lang="en-US" sz="2400" kern="0" dirty="0">
                <a:solidFill>
                  <a:schemeClr val="bg1"/>
                </a:solidFill>
                <a:latin typeface="Calibri" panose="020F0502020204030204" pitchFamily="34" charset="0"/>
              </a:rPr>
              <a:t>year </a:t>
            </a:r>
            <a:r>
              <a:rPr lang="en-US" sz="2400" kern="0" dirty="0" smtClean="0">
                <a:solidFill>
                  <a:schemeClr val="bg1"/>
                </a:solidFill>
                <a:latin typeface="Calibri" panose="020F0502020204030204" pitchFamily="34" charset="0"/>
              </a:rPr>
              <a:t>program for </a:t>
            </a:r>
            <a:r>
              <a:rPr lang="en-US" sz="2400" kern="0" dirty="0" err="1" smtClean="0">
                <a:solidFill>
                  <a:schemeClr val="bg1"/>
                </a:solidFill>
                <a:latin typeface="Calibri" panose="020F0502020204030204" pitchFamily="34" charset="0"/>
              </a:rPr>
              <a:t>digitisation</a:t>
            </a:r>
            <a:r>
              <a:rPr lang="en-US" sz="2400" kern="0" dirty="0" smtClean="0">
                <a:solidFill>
                  <a:schemeClr val="bg1"/>
                </a:solidFill>
                <a:latin typeface="Calibri" panose="020F0502020204030204" pitchFamily="34" charset="0"/>
              </a:rPr>
              <a:t> and </a:t>
            </a:r>
            <a:r>
              <a:rPr lang="en-US" sz="2400" kern="0" dirty="0">
                <a:solidFill>
                  <a:schemeClr val="bg1"/>
                </a:solidFill>
                <a:latin typeface="Calibri" panose="020F0502020204030204" pitchFamily="34" charset="0"/>
              </a:rPr>
              <a:t/>
            </a:r>
            <a:br>
              <a:rPr lang="en-US" sz="2400" kern="0" dirty="0">
                <a:solidFill>
                  <a:schemeClr val="bg1"/>
                </a:solidFill>
                <a:latin typeface="Calibri" panose="020F0502020204030204" pitchFamily="34" charset="0"/>
              </a:rPr>
            </a:br>
            <a:r>
              <a:rPr lang="en-US" sz="2400" kern="0" dirty="0" smtClean="0">
                <a:solidFill>
                  <a:schemeClr val="bg1"/>
                </a:solidFill>
                <a:latin typeface="Calibri" panose="020F0502020204030204" pitchFamily="34" charset="0"/>
              </a:rPr>
              <a:t>renewal of  </a:t>
            </a:r>
            <a:r>
              <a:rPr lang="en-US" sz="2400" kern="0" dirty="0">
                <a:solidFill>
                  <a:schemeClr val="bg1"/>
                </a:solidFill>
                <a:latin typeface="Calibri" panose="020F0502020204030204" pitchFamily="34" charset="0"/>
              </a:rPr>
              <a:t>systems and infrastructure which enable  </a:t>
            </a:r>
            <a:r>
              <a:rPr lang="en-US" sz="2400" kern="0" dirty="0" smtClean="0">
                <a:solidFill>
                  <a:schemeClr val="bg1"/>
                </a:solidFill>
                <a:latin typeface="Calibri" panose="020F0502020204030204" pitchFamily="34" charset="0"/>
              </a:rPr>
              <a:t>discovery, access and </a:t>
            </a:r>
            <a:r>
              <a:rPr lang="en-US" sz="2400" kern="0" dirty="0">
                <a:solidFill>
                  <a:schemeClr val="bg1"/>
                </a:solidFill>
                <a:latin typeface="Calibri" panose="020F0502020204030204" pitchFamily="34" charset="0"/>
              </a:rPr>
              <a:t>management of the collection</a:t>
            </a:r>
            <a:r>
              <a:rPr lang="en-US" kern="0" dirty="0">
                <a:solidFill>
                  <a:schemeClr val="bg1"/>
                </a:solidFill>
              </a:rPr>
              <a:t/>
            </a:r>
            <a:br>
              <a:rPr lang="en-US" kern="0" dirty="0">
                <a:solidFill>
                  <a:schemeClr val="bg1"/>
                </a:solidFill>
              </a:rPr>
            </a:br>
            <a:endParaRPr lang="en-AU" dirty="0"/>
          </a:p>
        </p:txBody>
      </p:sp>
      <p:sp>
        <p:nvSpPr>
          <p:cNvPr id="3" name="Title 2"/>
          <p:cNvSpPr>
            <a:spLocks noGrp="1"/>
          </p:cNvSpPr>
          <p:nvPr>
            <p:ph type="title"/>
          </p:nvPr>
        </p:nvSpPr>
        <p:spPr/>
        <p:txBody>
          <a:bodyPr/>
          <a:lstStyle/>
          <a:p>
            <a:r>
              <a:rPr lang="en-AU" sz="4800" b="0" dirty="0" smtClean="0">
                <a:solidFill>
                  <a:schemeClr val="bg1"/>
                </a:solidFill>
                <a:latin typeface="Times New Roman" panose="02020603050405020304" pitchFamily="18" charset="0"/>
                <a:cs typeface="Times New Roman" panose="02020603050405020304" pitchFamily="18" charset="0"/>
              </a:rPr>
              <a:t>Digital Excellence Program- launched 2012</a:t>
            </a:r>
            <a:endParaRPr lang="en-AU" sz="4800" b="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4955481"/>
      </p:ext>
    </p:extLst>
  </p:cSld>
  <p:clrMapOvr>
    <a:masterClrMapping/>
  </p:clrMapOvr>
  <p:transition spd="slow" advClick="0" advTm="5000">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239" y="-231535"/>
            <a:ext cx="15078530" cy="7081504"/>
          </a:xfrm>
          <a:prstGeom prst="rect">
            <a:avLst/>
          </a:prstGeom>
        </p:spPr>
      </p:pic>
    </p:spTree>
    <p:extLst>
      <p:ext uri="{BB962C8B-B14F-4D97-AF65-F5344CB8AC3E}">
        <p14:creationId xmlns:p14="http://schemas.microsoft.com/office/powerpoint/2010/main" val="3616412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SLNSW_InterrobangLogo_5cmWide300d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1663" y="5892800"/>
            <a:ext cx="103981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Displaying TTL019-A2.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3" name="AutoShape 4" descr="Displaying TTL019-A2.jpg"/>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4" name="Picture 3"/>
          <p:cNvPicPr>
            <a:picLocks noChangeAspect="1"/>
          </p:cNvPicPr>
          <p:nvPr/>
        </p:nvPicPr>
        <p:blipFill>
          <a:blip r:embed="rId4"/>
          <a:stretch>
            <a:fillRect/>
          </a:stretch>
        </p:blipFill>
        <p:spPr>
          <a:xfrm>
            <a:off x="1524001" y="7937"/>
            <a:ext cx="6613629" cy="40957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23547"/>
            <a:ext cx="12525152" cy="8853986"/>
          </a:xfrm>
          <a:prstGeom prst="rect">
            <a:avLst/>
          </a:prstGeom>
        </p:spPr>
      </p:pic>
    </p:spTree>
    <p:extLst>
      <p:ext uri="{BB962C8B-B14F-4D97-AF65-F5344CB8AC3E}">
        <p14:creationId xmlns:p14="http://schemas.microsoft.com/office/powerpoint/2010/main" val="41604670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3" y="-661988"/>
            <a:ext cx="12277725" cy="8181974"/>
          </a:xfrm>
          <a:prstGeom prst="rect">
            <a:avLst/>
          </a:prstGeom>
        </p:spPr>
      </p:pic>
    </p:spTree>
    <p:extLst>
      <p:ext uri="{BB962C8B-B14F-4D97-AF65-F5344CB8AC3E}">
        <p14:creationId xmlns:p14="http://schemas.microsoft.com/office/powerpoint/2010/main" val="37534411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AU"/>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054" y="0"/>
            <a:ext cx="14366090" cy="7262394"/>
          </a:xfrm>
          <a:prstGeom prst="rect">
            <a:avLst/>
          </a:prstGeom>
        </p:spPr>
      </p:pic>
    </p:spTree>
    <p:extLst>
      <p:ext uri="{BB962C8B-B14F-4D97-AF65-F5344CB8AC3E}">
        <p14:creationId xmlns:p14="http://schemas.microsoft.com/office/powerpoint/2010/main" val="3331132035"/>
      </p:ext>
    </p:extLst>
  </p:cSld>
  <p:clrMapOvr>
    <a:masterClrMapping/>
  </p:clrMapOvr>
  <p:transition spd="slow" advClick="0" advTm="5000">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69983"/>
            <a:ext cx="12191998" cy="8323384"/>
          </a:xfrm>
          <a:prstGeom prst="rect">
            <a:avLst/>
          </a:prstGeom>
        </p:spPr>
      </p:pic>
    </p:spTree>
    <p:extLst>
      <p:ext uri="{BB962C8B-B14F-4D97-AF65-F5344CB8AC3E}">
        <p14:creationId xmlns:p14="http://schemas.microsoft.com/office/powerpoint/2010/main" val="539486061"/>
      </p:ext>
    </p:extLst>
  </p:cSld>
  <p:clrMapOvr>
    <a:masterClrMapping/>
  </p:clrMapOvr>
  <p:transition spd="slow" advClick="0" advTm="5000">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841" y="0"/>
            <a:ext cx="14219612" cy="6858000"/>
          </a:xfrm>
          <a:prstGeom prst="rect">
            <a:avLst/>
          </a:prstGeom>
        </p:spPr>
      </p:pic>
    </p:spTree>
    <p:extLst>
      <p:ext uri="{BB962C8B-B14F-4D97-AF65-F5344CB8AC3E}">
        <p14:creationId xmlns:p14="http://schemas.microsoft.com/office/powerpoint/2010/main" val="470278063"/>
      </p:ext>
    </p:extLst>
  </p:cSld>
  <p:clrMapOvr>
    <a:masterClrMapping/>
  </p:clrMapOvr>
  <p:transition spd="slow" advClick="0" advTm="5000">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3543" y="211014"/>
            <a:ext cx="8675566" cy="6646985"/>
          </a:xfrm>
          <a:prstGeom prst="rect">
            <a:avLst/>
          </a:prstGeom>
        </p:spPr>
      </p:pic>
    </p:spTree>
    <p:extLst>
      <p:ext uri="{BB962C8B-B14F-4D97-AF65-F5344CB8AC3E}">
        <p14:creationId xmlns:p14="http://schemas.microsoft.com/office/powerpoint/2010/main" val="34439658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05.png"/>
          <p:cNvPicPr/>
          <p:nvPr/>
        </p:nvPicPr>
        <p:blipFill>
          <a:blip r:embed="rId3">
            <a:extLst>
              <a:ext uri="{28A0092B-C50C-407E-A947-70E740481C1C}">
                <a14:useLocalDpi xmlns:a14="http://schemas.microsoft.com/office/drawing/2010/main" val="0"/>
              </a:ext>
            </a:extLst>
          </a:blip>
          <a:stretch>
            <a:fillRect/>
          </a:stretch>
        </p:blipFill>
        <p:spPr>
          <a:xfrm>
            <a:off x="0" y="-14749"/>
            <a:ext cx="12182166" cy="6872750"/>
          </a:xfrm>
          <a:prstGeom prst="rect">
            <a:avLst/>
          </a:prstGeom>
          <a:ln/>
        </p:spPr>
      </p:pic>
    </p:spTree>
    <p:extLst>
      <p:ext uri="{BB962C8B-B14F-4D97-AF65-F5344CB8AC3E}">
        <p14:creationId xmlns:p14="http://schemas.microsoft.com/office/powerpoint/2010/main" val="34281083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517234"/>
            <a:ext cx="18288000" cy="9913016"/>
          </a:xfrm>
          <a:prstGeom prst="rect">
            <a:avLst/>
          </a:prstGeom>
        </p:spPr>
      </p:pic>
    </p:spTree>
    <p:extLst>
      <p:ext uri="{BB962C8B-B14F-4D97-AF65-F5344CB8AC3E}">
        <p14:creationId xmlns:p14="http://schemas.microsoft.com/office/powerpoint/2010/main" val="39558191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6265"/>
            <a:ext cx="12192000" cy="6345469"/>
          </a:xfrm>
          <a:prstGeom prst="rect">
            <a:avLst/>
          </a:prstGeom>
        </p:spPr>
      </p:pic>
    </p:spTree>
    <p:extLst>
      <p:ext uri="{BB962C8B-B14F-4D97-AF65-F5344CB8AC3E}">
        <p14:creationId xmlns:p14="http://schemas.microsoft.com/office/powerpoint/2010/main" val="38095728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17714" y="-1800225"/>
            <a:ext cx="13335000" cy="10458450"/>
          </a:xfrm>
          <a:prstGeom prst="rect">
            <a:avLst/>
          </a:prstGeom>
        </p:spPr>
      </p:pic>
      <p:sp>
        <p:nvSpPr>
          <p:cNvPr id="2" name="Title 1"/>
          <p:cNvSpPr>
            <a:spLocks noGrp="1"/>
          </p:cNvSpPr>
          <p:nvPr>
            <p:ph type="title"/>
          </p:nvPr>
        </p:nvSpPr>
        <p:spPr>
          <a:xfrm>
            <a:off x="582386" y="13380"/>
            <a:ext cx="10972800" cy="1143000"/>
          </a:xfrm>
        </p:spPr>
        <p:txBody>
          <a:bodyPr/>
          <a:lstStyle/>
          <a:p>
            <a:r>
              <a:rPr lang="en-AU" sz="4400" b="0" dirty="0" smtClean="0">
                <a:solidFill>
                  <a:schemeClr val="tx1"/>
                </a:solidFill>
                <a:latin typeface="Calibri" panose="020F0502020204030204" pitchFamily="34" charset="0"/>
                <a:cs typeface="Times New Roman" panose="02020603050405020304" pitchFamily="18" charset="0"/>
              </a:rPr>
              <a:t>What we have digitised so far….</a:t>
            </a:r>
            <a:endParaRPr lang="en-AU" sz="4400" b="0" dirty="0">
              <a:solidFill>
                <a:schemeClr val="tx1"/>
              </a:solidFill>
              <a:latin typeface="Calibri" panose="020F0502020204030204" pitchFamily="34" charset="0"/>
              <a:cs typeface="Times New Roman" panose="02020603050405020304" pitchFamily="18" charset="0"/>
            </a:endParaRPr>
          </a:p>
        </p:txBody>
      </p:sp>
      <p:sp>
        <p:nvSpPr>
          <p:cNvPr id="3" name="Rectangle 2"/>
          <p:cNvSpPr/>
          <p:nvPr/>
        </p:nvSpPr>
        <p:spPr>
          <a:xfrm>
            <a:off x="582386" y="1189302"/>
            <a:ext cx="6096000" cy="5262979"/>
          </a:xfrm>
          <a:prstGeom prst="rect">
            <a:avLst/>
          </a:prstGeom>
        </p:spPr>
        <p:txBody>
          <a:bodyPr>
            <a:spAutoFit/>
          </a:bodyPr>
          <a:lstStyle/>
          <a:p>
            <a:r>
              <a:rPr lang="en-AU" sz="2800" dirty="0">
                <a:latin typeface="Calibri" panose="020F0502020204030204" pitchFamily="34" charset="0"/>
              </a:rPr>
              <a:t>1.3 million images from </a:t>
            </a:r>
            <a:r>
              <a:rPr lang="en-AU" sz="2800" dirty="0" smtClean="0">
                <a:latin typeface="Calibri" panose="020F0502020204030204" pitchFamily="34" charset="0"/>
              </a:rPr>
              <a:t>4,500 books</a:t>
            </a:r>
            <a:endParaRPr lang="en-AU" sz="2800" dirty="0">
              <a:latin typeface="Calibri" panose="020F0502020204030204" pitchFamily="34" charset="0"/>
            </a:endParaRPr>
          </a:p>
          <a:p>
            <a:r>
              <a:rPr lang="en-AU" sz="2800" dirty="0">
                <a:latin typeface="Calibri" panose="020F0502020204030204" pitchFamily="34" charset="0"/>
              </a:rPr>
              <a:t>15,000 WWI published items including books, </a:t>
            </a:r>
            <a:r>
              <a:rPr lang="en-AU" sz="2800" dirty="0" smtClean="0">
                <a:latin typeface="Calibri" panose="020F0502020204030204" pitchFamily="34" charset="0"/>
              </a:rPr>
              <a:t>serials, posters</a:t>
            </a:r>
          </a:p>
          <a:p>
            <a:r>
              <a:rPr lang="en-AU" sz="2800" dirty="0" smtClean="0">
                <a:latin typeface="Calibri" panose="020F0502020204030204" pitchFamily="34" charset="0"/>
              </a:rPr>
              <a:t>5,500 maps</a:t>
            </a:r>
            <a:endParaRPr lang="en-AU" sz="2800" dirty="0">
              <a:latin typeface="Calibri" panose="020F0502020204030204" pitchFamily="34" charset="0"/>
            </a:endParaRPr>
          </a:p>
          <a:p>
            <a:r>
              <a:rPr lang="en-AU" sz="2800" dirty="0">
                <a:latin typeface="Calibri" panose="020F0502020204030204" pitchFamily="34" charset="0"/>
              </a:rPr>
              <a:t>4,500 photos including over 1,000 glass plate negatives</a:t>
            </a:r>
          </a:p>
          <a:p>
            <a:r>
              <a:rPr lang="en-AU" sz="2800" dirty="0">
                <a:latin typeface="Calibri" panose="020F0502020204030204" pitchFamily="34" charset="0"/>
              </a:rPr>
              <a:t>175,000 manuscript pages </a:t>
            </a:r>
          </a:p>
          <a:p>
            <a:r>
              <a:rPr lang="en-AU" sz="2800" dirty="0">
                <a:latin typeface="Calibri" panose="020F0502020204030204" pitchFamily="34" charset="0"/>
              </a:rPr>
              <a:t>450 objects </a:t>
            </a:r>
          </a:p>
          <a:p>
            <a:r>
              <a:rPr lang="en-AU" sz="2800" dirty="0">
                <a:latin typeface="Calibri" panose="020F0502020204030204" pitchFamily="34" charset="0"/>
              </a:rPr>
              <a:t>15,500 pictorial items including sketches, watercolours and </a:t>
            </a:r>
            <a:r>
              <a:rPr lang="en-AU" sz="2800" dirty="0" smtClean="0">
                <a:latin typeface="Calibri" panose="020F0502020204030204" pitchFamily="34" charset="0"/>
              </a:rPr>
              <a:t>oils</a:t>
            </a:r>
          </a:p>
          <a:p>
            <a:r>
              <a:rPr lang="en-AU" sz="2800" dirty="0" smtClean="0">
                <a:latin typeface="Calibri" panose="020F0502020204030204" pitchFamily="34" charset="0"/>
              </a:rPr>
              <a:t>1100 + hours of Oral History</a:t>
            </a:r>
          </a:p>
          <a:p>
            <a:r>
              <a:rPr lang="en-AU" sz="2800" dirty="0" smtClean="0">
                <a:latin typeface="Calibri" panose="020F0502020204030204" pitchFamily="34" charset="0"/>
              </a:rPr>
              <a:t>5.2 million pages NSW newspapers</a:t>
            </a:r>
            <a:endParaRPr lang="en-AU" sz="2800" dirty="0">
              <a:latin typeface="Calibri" panose="020F0502020204030204" pitchFamily="34" charset="0"/>
            </a:endParaRPr>
          </a:p>
        </p:txBody>
      </p:sp>
    </p:spTree>
    <p:extLst>
      <p:ext uri="{BB962C8B-B14F-4D97-AF65-F5344CB8AC3E}">
        <p14:creationId xmlns:p14="http://schemas.microsoft.com/office/powerpoint/2010/main" val="2846555557"/>
      </p:ext>
    </p:extLst>
  </p:cSld>
  <p:clrMapOvr>
    <a:masterClrMapping/>
  </p:clrMapOvr>
  <p:transition spd="slow" advClick="0" advTm="5000">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AU"/>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196177368"/>
      </p:ext>
    </p:extLst>
  </p:cSld>
  <p:clrMapOvr>
    <a:masterClrMapping/>
  </p:clrMapOvr>
  <p:transition spd="slow" advClick="0" advTm="5000">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16451" y="-955342"/>
            <a:ext cx="14636437" cy="8228978"/>
          </a:xfrm>
          <a:prstGeom prst="rect">
            <a:avLst/>
          </a:prstGeom>
        </p:spPr>
      </p:pic>
    </p:spTree>
    <p:extLst>
      <p:ext uri="{BB962C8B-B14F-4D97-AF65-F5344CB8AC3E}">
        <p14:creationId xmlns:p14="http://schemas.microsoft.com/office/powerpoint/2010/main" val="34428226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351315"/>
            <a:ext cx="10363200" cy="1819048"/>
          </a:xfrm>
        </p:spPr>
        <p:txBody>
          <a:bodyPr>
            <a:normAutofit/>
          </a:bodyPr>
          <a:lstStyle/>
          <a:p>
            <a:r>
              <a:rPr lang="en-AU" dirty="0" smtClean="0"/>
              <a:t>Any questions?</a:t>
            </a:r>
            <a:br>
              <a:rPr lang="en-AU" dirty="0" smtClean="0"/>
            </a:br>
            <a:r>
              <a:rPr lang="en-AU" sz="2800" dirty="0" smtClean="0"/>
              <a:t>maggie.patton@sl.nsw.gov.au</a:t>
            </a:r>
            <a:endParaRPr lang="en-AU" sz="2800" dirty="0"/>
          </a:p>
        </p:txBody>
      </p:sp>
    </p:spTree>
    <p:extLst>
      <p:ext uri="{BB962C8B-B14F-4D97-AF65-F5344CB8AC3E}">
        <p14:creationId xmlns:p14="http://schemas.microsoft.com/office/powerpoint/2010/main" val="33494149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57" y="-248889"/>
            <a:ext cx="14139979" cy="7106889"/>
          </a:xfrm>
          <a:prstGeom prst="rect">
            <a:avLst/>
          </a:prstGeom>
        </p:spPr>
      </p:pic>
    </p:spTree>
    <p:extLst>
      <p:ext uri="{BB962C8B-B14F-4D97-AF65-F5344CB8AC3E}">
        <p14:creationId xmlns:p14="http://schemas.microsoft.com/office/powerpoint/2010/main" val="405613881"/>
      </p:ext>
    </p:extLst>
  </p:cSld>
  <p:clrMapOvr>
    <a:masterClrMapping/>
  </p:clrMapOvr>
  <p:transition spd="slow" advClick="0" advTm="5000">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6602"/>
            <a:ext cx="12192000" cy="8128000"/>
          </a:xfrm>
          <a:prstGeom prst="rect">
            <a:avLst/>
          </a:prstGeom>
        </p:spPr>
      </p:pic>
    </p:spTree>
    <p:extLst>
      <p:ext uri="{BB962C8B-B14F-4D97-AF65-F5344CB8AC3E}">
        <p14:creationId xmlns:p14="http://schemas.microsoft.com/office/powerpoint/2010/main" val="4296423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619"/>
            <a:ext cx="12839197" cy="6549793"/>
          </a:xfrm>
          <a:prstGeom prst="rect">
            <a:avLst/>
          </a:prstGeom>
        </p:spPr>
      </p:pic>
    </p:spTree>
    <p:extLst>
      <p:ext uri="{BB962C8B-B14F-4D97-AF65-F5344CB8AC3E}">
        <p14:creationId xmlns:p14="http://schemas.microsoft.com/office/powerpoint/2010/main" val="5855868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4255"/>
            <a:ext cx="12192000" cy="6229489"/>
          </a:xfrm>
          <a:prstGeom prst="rect">
            <a:avLst/>
          </a:prstGeom>
        </p:spPr>
      </p:pic>
    </p:spTree>
    <p:extLst>
      <p:ext uri="{BB962C8B-B14F-4D97-AF65-F5344CB8AC3E}">
        <p14:creationId xmlns:p14="http://schemas.microsoft.com/office/powerpoint/2010/main" val="18106588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3855" y="-409433"/>
            <a:ext cx="13051476" cy="7341455"/>
          </a:xfrm>
          <a:prstGeom prst="rect">
            <a:avLst/>
          </a:prstGeom>
        </p:spPr>
      </p:pic>
    </p:spTree>
    <p:extLst>
      <p:ext uri="{BB962C8B-B14F-4D97-AF65-F5344CB8AC3E}">
        <p14:creationId xmlns:p14="http://schemas.microsoft.com/office/powerpoint/2010/main" val="27788890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970"/>
            <a:ext cx="12795786" cy="6544817"/>
          </a:xfrm>
          <a:prstGeom prst="rect">
            <a:avLst/>
          </a:prstGeom>
        </p:spPr>
      </p:pic>
    </p:spTree>
    <p:extLst>
      <p:ext uri="{BB962C8B-B14F-4D97-AF65-F5344CB8AC3E}">
        <p14:creationId xmlns:p14="http://schemas.microsoft.com/office/powerpoint/2010/main" val="242823645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a:defRPr smtClean="0"/>
        </a:defPPr>
      </a:lstStyle>
    </a:txDef>
  </a:objectDefaults>
  <a:extraClrScheme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Blank 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7652F5B7034047B6C70F9AEB8ED43B" ma:contentTypeVersion="15" ma:contentTypeDescription="Create a new document." ma:contentTypeScope="" ma:versionID="145ed5898435132d82025dda281a4717">
  <xsd:schema xmlns:xsd="http://www.w3.org/2001/XMLSchema" xmlns:xs="http://www.w3.org/2001/XMLSchema" xmlns:p="http://schemas.microsoft.com/office/2006/metadata/properties" xmlns:ns2="e9c2b902-71aa-4872-9563-5558862f0048" xmlns:ns3="2e1b98ae-4ad8-4f94-b2e9-2941d01c86a2" targetNamespace="http://schemas.microsoft.com/office/2006/metadata/properties" ma:root="true" ma:fieldsID="86627574984cff5ceec644bfd218b5f5" ns2:_="" ns3:_="">
    <xsd:import namespace="e9c2b902-71aa-4872-9563-5558862f0048"/>
    <xsd:import namespace="2e1b98ae-4ad8-4f94-b2e9-2941d01c86a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c2b902-71aa-4872-9563-5558862f00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fa6e375-89d1-4f89-9ebf-5f6e204b5e67"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1b98ae-4ad8-4f94-b2e9-2941d01c86a2"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12f91749-88f7-45b6-b363-1abbe739a771}" ma:internalName="TaxCatchAll" ma:showField="CatchAllData" ma:web="2e1b98ae-4ad8-4f94-b2e9-2941d01c86a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534DDE-0ACC-4AEA-8F83-13AB1E9FE0C0}"/>
</file>

<file path=customXml/itemProps2.xml><?xml version="1.0" encoding="utf-8"?>
<ds:datastoreItem xmlns:ds="http://schemas.openxmlformats.org/officeDocument/2006/customXml" ds:itemID="{E9937A10-890A-47ED-9CF4-9B481CF1CD37}"/>
</file>

<file path=docProps/app.xml><?xml version="1.0" encoding="utf-8"?>
<Properties xmlns="http://schemas.openxmlformats.org/officeDocument/2006/extended-properties" xmlns:vt="http://schemas.openxmlformats.org/officeDocument/2006/docPropsVTypes">
  <TotalTime>1554</TotalTime>
  <Words>950</Words>
  <Application>Microsoft Office PowerPoint</Application>
  <PresentationFormat>Widescreen</PresentationFormat>
  <Paragraphs>108</Paragraphs>
  <Slides>32</Slides>
  <Notes>24</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32</vt:i4>
      </vt:variant>
    </vt:vector>
  </HeadingPairs>
  <TitlesOfParts>
    <vt:vector size="43" baseType="lpstr">
      <vt:lpstr>Arial</vt:lpstr>
      <vt:lpstr>Calibri</vt:lpstr>
      <vt:lpstr>Calibri Light</vt:lpstr>
      <vt:lpstr>Times New Roman</vt:lpstr>
      <vt:lpstr>1_Custom Design</vt:lpstr>
      <vt:lpstr>2_Custom Design</vt:lpstr>
      <vt:lpstr>3_Custom Design</vt:lpstr>
      <vt:lpstr>4_Custom Design</vt:lpstr>
      <vt:lpstr>Custom Design</vt:lpstr>
      <vt:lpstr>Blank Presentation</vt:lpstr>
      <vt:lpstr>simple-light</vt:lpstr>
      <vt:lpstr>Digitisation – now what?</vt:lpstr>
      <vt:lpstr>Digital Excellence Program- launched 2012</vt:lpstr>
      <vt:lpstr>What we have digitised so far….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Digitisation of NSW newspapers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Any questions? maggie.patton@sl.nsw.gov.au</vt:lpstr>
    </vt:vector>
  </TitlesOfParts>
  <Company>State Library of NSW</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PowerPoint presentation</dc:subject>
  <dc:creator>Rosie  Handley</dc:creator>
  <cp:keywords>PowerPoint, PPT</cp:keywords>
  <cp:lastModifiedBy>Aimee Said</cp:lastModifiedBy>
  <cp:revision>72</cp:revision>
  <dcterms:created xsi:type="dcterms:W3CDTF">2013-10-15T04:00:12Z</dcterms:created>
  <dcterms:modified xsi:type="dcterms:W3CDTF">2015-05-26T01:03:13Z</dcterms:modified>
  <cp:category>Template</cp:category>
  <cp:contentStatus>Active</cp:contentStatus>
</cp:coreProperties>
</file>