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3.xml" ContentType="application/vnd.openxmlformats-officedocument.presentationml.notes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theme/themeOverride1.xml" ContentType="application/vnd.openxmlformats-officedocument.themeOverride+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60" r:id="rId4"/>
    <p:sldId id="264" r:id="rId5"/>
    <p:sldId id="263" r:id="rId6"/>
    <p:sldId id="261" r:id="rId7"/>
    <p:sldId id="262" r:id="rId8"/>
    <p:sldId id="258" r:id="rId9"/>
    <p:sldId id="265"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904" autoAdjust="0"/>
  </p:normalViewPr>
  <p:slideViewPr>
    <p:cSldViewPr>
      <p:cViewPr varScale="1">
        <p:scale>
          <a:sx n="84" d="100"/>
          <a:sy n="84" d="100"/>
        </p:scale>
        <p:origin x="1038"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936763-F472-49A2-BF31-14C9076D7978}" type="datetimeFigureOut">
              <a:rPr lang="en-AU" smtClean="0"/>
              <a:t>20/05/2015</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4494DB-E05A-404F-A630-4379F3FE61EB}" type="slidenum">
              <a:rPr lang="en-AU" smtClean="0"/>
              <a:t>‹#›</a:t>
            </a:fld>
            <a:endParaRPr lang="en-AU"/>
          </a:p>
        </p:txBody>
      </p:sp>
    </p:spTree>
    <p:extLst>
      <p:ext uri="{BB962C8B-B14F-4D97-AF65-F5344CB8AC3E}">
        <p14:creationId xmlns:p14="http://schemas.microsoft.com/office/powerpoint/2010/main" val="1128765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B90BA2-A504-4FF3-83EE-EDFB0EDA2283}" type="slidenum">
              <a:rPr lang="en-AU" altLang="en-US"/>
              <a:pPr/>
              <a:t>2</a:t>
            </a:fld>
            <a:endParaRPr lang="en-AU" altLang="en-US"/>
          </a:p>
        </p:txBody>
      </p:sp>
      <p:sp>
        <p:nvSpPr>
          <p:cNvPr id="17410" name="Rectangle 2"/>
          <p:cNvSpPr>
            <a:spLocks noGrp="1" noRot="1" noChangeAspect="1" noChangeArrowheads="1" noTextEdit="1"/>
          </p:cNvSpPr>
          <p:nvPr>
            <p:ph type="sldImg"/>
          </p:nvPr>
        </p:nvSpPr>
        <p:spPr>
          <a:xfrm>
            <a:off x="1146175" y="685800"/>
            <a:ext cx="4570413" cy="3427413"/>
          </a:xfrm>
          <a:ln/>
        </p:spPr>
      </p:sp>
      <p:sp>
        <p:nvSpPr>
          <p:cNvPr id="17411" name="Rectangle 3"/>
          <p:cNvSpPr>
            <a:spLocks noGrp="1" noChangeArrowheads="1"/>
          </p:cNvSpPr>
          <p:nvPr>
            <p:ph type="body" idx="1"/>
          </p:nvPr>
        </p:nvSpPr>
        <p:spPr/>
        <p:txBody>
          <a:bodyPr/>
          <a:lstStyle/>
          <a:p>
            <a:endParaRPr lang="en-AU" altLang="en-US" dirty="0"/>
          </a:p>
        </p:txBody>
      </p:sp>
    </p:spTree>
    <p:extLst>
      <p:ext uri="{BB962C8B-B14F-4D97-AF65-F5344CB8AC3E}">
        <p14:creationId xmlns:p14="http://schemas.microsoft.com/office/powerpoint/2010/main" val="530456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B90BA2-A504-4FF3-83EE-EDFB0EDA2283}" type="slidenum">
              <a:rPr lang="en-AU" altLang="en-US"/>
              <a:pPr/>
              <a:t>3</a:t>
            </a:fld>
            <a:endParaRPr lang="en-AU" altLang="en-US"/>
          </a:p>
        </p:txBody>
      </p:sp>
      <p:sp>
        <p:nvSpPr>
          <p:cNvPr id="17410" name="Rectangle 2"/>
          <p:cNvSpPr>
            <a:spLocks noGrp="1" noRot="1" noChangeAspect="1" noChangeArrowheads="1" noTextEdit="1"/>
          </p:cNvSpPr>
          <p:nvPr>
            <p:ph type="sldImg"/>
          </p:nvPr>
        </p:nvSpPr>
        <p:spPr>
          <a:xfrm>
            <a:off x="1146175" y="685800"/>
            <a:ext cx="4570413" cy="3427413"/>
          </a:xfrm>
          <a:ln/>
        </p:spPr>
      </p:sp>
      <p:sp>
        <p:nvSpPr>
          <p:cNvPr id="17411" name="Rectangle 3"/>
          <p:cNvSpPr>
            <a:spLocks noGrp="1" noChangeArrowheads="1"/>
          </p:cNvSpPr>
          <p:nvPr>
            <p:ph type="body" idx="1"/>
          </p:nvPr>
        </p:nvSpPr>
        <p:spPr/>
        <p:txBody>
          <a:bodyPr/>
          <a:lstStyle/>
          <a:p>
            <a:r>
              <a:rPr lang="en-AU" altLang="en-US" dirty="0" smtClean="0"/>
              <a:t>Social sciences and humanities</a:t>
            </a:r>
            <a:r>
              <a:rPr lang="en-AU" altLang="en-US" baseline="0" dirty="0" smtClean="0"/>
              <a:t> researchers also researchers and builders of the new information infrastructures</a:t>
            </a:r>
            <a:endParaRPr lang="en-AU" altLang="en-US" dirty="0"/>
          </a:p>
        </p:txBody>
      </p:sp>
    </p:spTree>
    <p:extLst>
      <p:ext uri="{BB962C8B-B14F-4D97-AF65-F5344CB8AC3E}">
        <p14:creationId xmlns:p14="http://schemas.microsoft.com/office/powerpoint/2010/main" val="2274710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B90BA2-A504-4FF3-83EE-EDFB0EDA2283}" type="slidenum">
              <a:rPr lang="en-AU" altLang="en-US"/>
              <a:pPr/>
              <a:t>5</a:t>
            </a:fld>
            <a:endParaRPr lang="en-AU" altLang="en-US"/>
          </a:p>
        </p:txBody>
      </p:sp>
      <p:sp>
        <p:nvSpPr>
          <p:cNvPr id="17410" name="Rectangle 2"/>
          <p:cNvSpPr>
            <a:spLocks noGrp="1" noRot="1" noChangeAspect="1" noChangeArrowheads="1" noTextEdit="1"/>
          </p:cNvSpPr>
          <p:nvPr>
            <p:ph type="sldImg"/>
          </p:nvPr>
        </p:nvSpPr>
        <p:spPr>
          <a:xfrm>
            <a:off x="1146175" y="685800"/>
            <a:ext cx="4570413" cy="3427413"/>
          </a:xfrm>
          <a:ln/>
        </p:spPr>
      </p:sp>
      <p:sp>
        <p:nvSpPr>
          <p:cNvPr id="17411" name="Rectangle 3"/>
          <p:cNvSpPr>
            <a:spLocks noGrp="1" noChangeArrowheads="1"/>
          </p:cNvSpPr>
          <p:nvPr>
            <p:ph type="body" idx="1"/>
          </p:nvPr>
        </p:nvSpPr>
        <p:spPr/>
        <p:txBody>
          <a:bodyPr/>
          <a:lstStyle/>
          <a:p>
            <a:pPr marL="0" indent="0">
              <a:lnSpc>
                <a:spcPct val="110000"/>
              </a:lnSpc>
              <a:buNone/>
            </a:pPr>
            <a:r>
              <a:rPr lang="en-AU" altLang="en-US" sz="1200" dirty="0" smtClean="0">
                <a:latin typeface="Arial"/>
              </a:rPr>
              <a:t>The outcomes of a research project could be understood most fully if it were possible to trace an important finding from a grant proposal, to data collection, to a data set, to its publication, to its subsequent review and comment …</a:t>
            </a:r>
          </a:p>
          <a:p>
            <a:pPr marL="0" indent="0">
              <a:lnSpc>
                <a:spcPct val="110000"/>
              </a:lnSpc>
              <a:buNone/>
            </a:pPr>
            <a:r>
              <a:rPr lang="en-AU" altLang="en-US" sz="1200" dirty="0" smtClean="0">
                <a:latin typeface="Arial"/>
              </a:rPr>
              <a:t>[these capabilities] depend more on the consistency of data descriptions, access arrangements, and intellectual property agreements than on technological advance</a:t>
            </a:r>
            <a:r>
              <a:rPr lang="en-AU" altLang="en-US" sz="1200" dirty="0" smtClean="0">
                <a:latin typeface="Georgia" pitchFamily="18" charset="0"/>
              </a:rPr>
              <a:t>”</a:t>
            </a:r>
          </a:p>
          <a:p>
            <a:endParaRPr lang="en-AU" altLang="en-US" dirty="0"/>
          </a:p>
        </p:txBody>
      </p:sp>
    </p:spTree>
    <p:extLst>
      <p:ext uri="{BB962C8B-B14F-4D97-AF65-F5344CB8AC3E}">
        <p14:creationId xmlns:p14="http://schemas.microsoft.com/office/powerpoint/2010/main" val="9762987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B90BA2-A504-4FF3-83EE-EDFB0EDA2283}" type="slidenum">
              <a:rPr lang="en-AU" altLang="en-US"/>
              <a:pPr/>
              <a:t>6</a:t>
            </a:fld>
            <a:endParaRPr lang="en-AU" altLang="en-US"/>
          </a:p>
        </p:txBody>
      </p:sp>
      <p:sp>
        <p:nvSpPr>
          <p:cNvPr id="17410" name="Rectangle 2"/>
          <p:cNvSpPr>
            <a:spLocks noGrp="1" noRot="1" noChangeAspect="1" noChangeArrowheads="1" noTextEdit="1"/>
          </p:cNvSpPr>
          <p:nvPr>
            <p:ph type="sldImg"/>
          </p:nvPr>
        </p:nvSpPr>
        <p:spPr>
          <a:xfrm>
            <a:off x="1146175" y="685800"/>
            <a:ext cx="4570413" cy="3427413"/>
          </a:xfrm>
          <a:ln/>
        </p:spPr>
      </p:sp>
      <p:sp>
        <p:nvSpPr>
          <p:cNvPr id="17411" name="Rectangle 3"/>
          <p:cNvSpPr>
            <a:spLocks noGrp="1" noChangeArrowheads="1"/>
          </p:cNvSpPr>
          <p:nvPr>
            <p:ph type="body" idx="1"/>
          </p:nvPr>
        </p:nvSpPr>
        <p:spPr/>
        <p:txBody>
          <a:bodyPr/>
          <a:lstStyle/>
          <a:p>
            <a:endParaRPr lang="en-AU" altLang="en-US" dirty="0"/>
          </a:p>
        </p:txBody>
      </p:sp>
    </p:spTree>
    <p:extLst>
      <p:ext uri="{BB962C8B-B14F-4D97-AF65-F5344CB8AC3E}">
        <p14:creationId xmlns:p14="http://schemas.microsoft.com/office/powerpoint/2010/main" val="1585458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B90BA2-A504-4FF3-83EE-EDFB0EDA2283}" type="slidenum">
              <a:rPr lang="en-AU" altLang="en-US"/>
              <a:pPr/>
              <a:t>7</a:t>
            </a:fld>
            <a:endParaRPr lang="en-AU" altLang="en-US"/>
          </a:p>
        </p:txBody>
      </p:sp>
      <p:sp>
        <p:nvSpPr>
          <p:cNvPr id="17410" name="Rectangle 2"/>
          <p:cNvSpPr>
            <a:spLocks noGrp="1" noRot="1" noChangeAspect="1" noChangeArrowheads="1" noTextEdit="1"/>
          </p:cNvSpPr>
          <p:nvPr>
            <p:ph type="sldImg"/>
          </p:nvPr>
        </p:nvSpPr>
        <p:spPr>
          <a:xfrm>
            <a:off x="1146175" y="685800"/>
            <a:ext cx="4570413" cy="3427413"/>
          </a:xfrm>
          <a:ln/>
        </p:spPr>
      </p:sp>
      <p:sp>
        <p:nvSpPr>
          <p:cNvPr id="17411" name="Rectangle 3"/>
          <p:cNvSpPr>
            <a:spLocks noGrp="1" noChangeArrowheads="1"/>
          </p:cNvSpPr>
          <p:nvPr>
            <p:ph type="body" idx="1"/>
          </p:nvPr>
        </p:nvSpPr>
        <p:spPr/>
        <p:txBody>
          <a:bodyPr/>
          <a:lstStyle/>
          <a:p>
            <a:endParaRPr lang="en-AU" altLang="en-US" dirty="0"/>
          </a:p>
        </p:txBody>
      </p:sp>
    </p:spTree>
    <p:extLst>
      <p:ext uri="{BB962C8B-B14F-4D97-AF65-F5344CB8AC3E}">
        <p14:creationId xmlns:p14="http://schemas.microsoft.com/office/powerpoint/2010/main" val="37132783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F16F5331-1F3F-40A8-9F2A-51A8772D16A1}" type="datetimeFigureOut">
              <a:rPr lang="en-AU" smtClean="0"/>
              <a:t>20/05/2015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A3896E8-10F3-4578-80A3-D55A19C37ABD}" type="slidenum">
              <a:rPr lang="en-AU" smtClean="0"/>
              <a:t>‹#›</a:t>
            </a:fld>
            <a:endParaRPr lang="en-AU"/>
          </a:p>
        </p:txBody>
      </p:sp>
    </p:spTree>
    <p:extLst>
      <p:ext uri="{BB962C8B-B14F-4D97-AF65-F5344CB8AC3E}">
        <p14:creationId xmlns:p14="http://schemas.microsoft.com/office/powerpoint/2010/main" val="2392583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F16F5331-1F3F-40A8-9F2A-51A8772D16A1}" type="datetimeFigureOut">
              <a:rPr lang="en-AU" smtClean="0"/>
              <a:t>20/05/2015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A3896E8-10F3-4578-80A3-D55A19C37ABD}" type="slidenum">
              <a:rPr lang="en-AU" smtClean="0"/>
              <a:t>‹#›</a:t>
            </a:fld>
            <a:endParaRPr lang="en-AU"/>
          </a:p>
        </p:txBody>
      </p:sp>
    </p:spTree>
    <p:extLst>
      <p:ext uri="{BB962C8B-B14F-4D97-AF65-F5344CB8AC3E}">
        <p14:creationId xmlns:p14="http://schemas.microsoft.com/office/powerpoint/2010/main" val="1825277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F16F5331-1F3F-40A8-9F2A-51A8772D16A1}" type="datetimeFigureOut">
              <a:rPr lang="en-AU" smtClean="0"/>
              <a:t>20/05/2015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A3896E8-10F3-4578-80A3-D55A19C37ABD}" type="slidenum">
              <a:rPr lang="en-AU" smtClean="0"/>
              <a:t>‹#›</a:t>
            </a:fld>
            <a:endParaRPr lang="en-AU"/>
          </a:p>
        </p:txBody>
      </p:sp>
    </p:spTree>
    <p:extLst>
      <p:ext uri="{BB962C8B-B14F-4D97-AF65-F5344CB8AC3E}">
        <p14:creationId xmlns:p14="http://schemas.microsoft.com/office/powerpoint/2010/main" val="2151506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F16F5331-1F3F-40A8-9F2A-51A8772D16A1}" type="datetimeFigureOut">
              <a:rPr lang="en-AU" smtClean="0"/>
              <a:t>20/05/2015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A3896E8-10F3-4578-80A3-D55A19C37ABD}" type="slidenum">
              <a:rPr lang="en-AU" smtClean="0"/>
              <a:t>‹#›</a:t>
            </a:fld>
            <a:endParaRPr lang="en-AU"/>
          </a:p>
        </p:txBody>
      </p:sp>
    </p:spTree>
    <p:extLst>
      <p:ext uri="{BB962C8B-B14F-4D97-AF65-F5344CB8AC3E}">
        <p14:creationId xmlns:p14="http://schemas.microsoft.com/office/powerpoint/2010/main" val="693977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6F5331-1F3F-40A8-9F2A-51A8772D16A1}" type="datetimeFigureOut">
              <a:rPr lang="en-AU" smtClean="0"/>
              <a:t>20/05/2015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A3896E8-10F3-4578-80A3-D55A19C37ABD}" type="slidenum">
              <a:rPr lang="en-AU" smtClean="0"/>
              <a:t>‹#›</a:t>
            </a:fld>
            <a:endParaRPr lang="en-AU"/>
          </a:p>
        </p:txBody>
      </p:sp>
    </p:spTree>
    <p:extLst>
      <p:ext uri="{BB962C8B-B14F-4D97-AF65-F5344CB8AC3E}">
        <p14:creationId xmlns:p14="http://schemas.microsoft.com/office/powerpoint/2010/main" val="1382833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F16F5331-1F3F-40A8-9F2A-51A8772D16A1}" type="datetimeFigureOut">
              <a:rPr lang="en-AU" smtClean="0"/>
              <a:t>20/05/2015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A3896E8-10F3-4578-80A3-D55A19C37ABD}" type="slidenum">
              <a:rPr lang="en-AU" smtClean="0"/>
              <a:t>‹#›</a:t>
            </a:fld>
            <a:endParaRPr lang="en-AU"/>
          </a:p>
        </p:txBody>
      </p:sp>
    </p:spTree>
    <p:extLst>
      <p:ext uri="{BB962C8B-B14F-4D97-AF65-F5344CB8AC3E}">
        <p14:creationId xmlns:p14="http://schemas.microsoft.com/office/powerpoint/2010/main" val="2801864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F16F5331-1F3F-40A8-9F2A-51A8772D16A1}" type="datetimeFigureOut">
              <a:rPr lang="en-AU" smtClean="0"/>
              <a:t>20/05/2015</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CA3896E8-10F3-4578-80A3-D55A19C37ABD}" type="slidenum">
              <a:rPr lang="en-AU" smtClean="0"/>
              <a:t>‹#›</a:t>
            </a:fld>
            <a:endParaRPr lang="en-AU"/>
          </a:p>
        </p:txBody>
      </p:sp>
    </p:spTree>
    <p:extLst>
      <p:ext uri="{BB962C8B-B14F-4D97-AF65-F5344CB8AC3E}">
        <p14:creationId xmlns:p14="http://schemas.microsoft.com/office/powerpoint/2010/main" val="2948911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F16F5331-1F3F-40A8-9F2A-51A8772D16A1}" type="datetimeFigureOut">
              <a:rPr lang="en-AU" smtClean="0"/>
              <a:t>20/05/2015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CA3896E8-10F3-4578-80A3-D55A19C37ABD}" type="slidenum">
              <a:rPr lang="en-AU" smtClean="0"/>
              <a:t>‹#›</a:t>
            </a:fld>
            <a:endParaRPr lang="en-AU"/>
          </a:p>
        </p:txBody>
      </p:sp>
    </p:spTree>
    <p:extLst>
      <p:ext uri="{BB962C8B-B14F-4D97-AF65-F5344CB8AC3E}">
        <p14:creationId xmlns:p14="http://schemas.microsoft.com/office/powerpoint/2010/main" val="990276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F5331-1F3F-40A8-9F2A-51A8772D16A1}" type="datetimeFigureOut">
              <a:rPr lang="en-AU" smtClean="0"/>
              <a:t>20/05/2015</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CA3896E8-10F3-4578-80A3-D55A19C37ABD}" type="slidenum">
              <a:rPr lang="en-AU" smtClean="0"/>
              <a:t>‹#›</a:t>
            </a:fld>
            <a:endParaRPr lang="en-AU"/>
          </a:p>
        </p:txBody>
      </p:sp>
    </p:spTree>
    <p:extLst>
      <p:ext uri="{BB962C8B-B14F-4D97-AF65-F5344CB8AC3E}">
        <p14:creationId xmlns:p14="http://schemas.microsoft.com/office/powerpoint/2010/main" val="4188323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6F5331-1F3F-40A8-9F2A-51A8772D16A1}" type="datetimeFigureOut">
              <a:rPr lang="en-AU" smtClean="0"/>
              <a:t>20/05/2015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A3896E8-10F3-4578-80A3-D55A19C37ABD}" type="slidenum">
              <a:rPr lang="en-AU" smtClean="0"/>
              <a:t>‹#›</a:t>
            </a:fld>
            <a:endParaRPr lang="en-AU"/>
          </a:p>
        </p:txBody>
      </p:sp>
    </p:spTree>
    <p:extLst>
      <p:ext uri="{BB962C8B-B14F-4D97-AF65-F5344CB8AC3E}">
        <p14:creationId xmlns:p14="http://schemas.microsoft.com/office/powerpoint/2010/main" val="3291064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6F5331-1F3F-40A8-9F2A-51A8772D16A1}" type="datetimeFigureOut">
              <a:rPr lang="en-AU" smtClean="0"/>
              <a:t>20/05/2015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A3896E8-10F3-4578-80A3-D55A19C37ABD}" type="slidenum">
              <a:rPr lang="en-AU" smtClean="0"/>
              <a:t>‹#›</a:t>
            </a:fld>
            <a:endParaRPr lang="en-AU"/>
          </a:p>
        </p:txBody>
      </p:sp>
    </p:spTree>
    <p:extLst>
      <p:ext uri="{BB962C8B-B14F-4D97-AF65-F5344CB8AC3E}">
        <p14:creationId xmlns:p14="http://schemas.microsoft.com/office/powerpoint/2010/main" val="4123559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6F5331-1F3F-40A8-9F2A-51A8772D16A1}" type="datetimeFigureOut">
              <a:rPr lang="en-AU" smtClean="0"/>
              <a:t>20/05/2015</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3896E8-10F3-4578-80A3-D55A19C37ABD}" type="slidenum">
              <a:rPr lang="en-AU" smtClean="0"/>
              <a:t>‹#›</a:t>
            </a:fld>
            <a:endParaRPr lang="en-AU"/>
          </a:p>
        </p:txBody>
      </p:sp>
    </p:spTree>
    <p:extLst>
      <p:ext uri="{BB962C8B-B14F-4D97-AF65-F5344CB8AC3E}">
        <p14:creationId xmlns:p14="http://schemas.microsoft.com/office/powerpoint/2010/main" val="40479671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hyperlink" Target="http://www.slideshare.net/burgess1822/prescottherrenhausen" TargetMode="Externa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beta.pararchive.com/stories/172"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beta.pararchive.com/stories/172" TargetMode="External"/><Relationship Id="rId2" Type="http://schemas.openxmlformats.org/officeDocument/2006/relationships/slideLayout" Target="../slideLayouts/slideLayout7.xml"/><Relationship Id="rId1" Type="http://schemas.openxmlformats.org/officeDocument/2006/relationships/themeOverride" Target="../theme/themeOverride1.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t>Digital Scholarship</a:t>
            </a:r>
            <a:endParaRPr lang="en-AU" dirty="0"/>
          </a:p>
        </p:txBody>
      </p:sp>
      <p:sp>
        <p:nvSpPr>
          <p:cNvPr id="3" name="Subtitle 2"/>
          <p:cNvSpPr>
            <a:spLocks noGrp="1"/>
          </p:cNvSpPr>
          <p:nvPr>
            <p:ph type="subTitle" idx="1"/>
          </p:nvPr>
        </p:nvSpPr>
        <p:spPr/>
        <p:txBody>
          <a:bodyPr/>
          <a:lstStyle/>
          <a:p>
            <a:r>
              <a:rPr lang="en-AU" dirty="0" smtClean="0"/>
              <a:t>Joanne Evans </a:t>
            </a:r>
          </a:p>
          <a:p>
            <a:r>
              <a:rPr lang="en-AU" dirty="0" smtClean="0"/>
              <a:t>Monash University</a:t>
            </a:r>
            <a:endParaRPr lang="en-AU" dirty="0"/>
          </a:p>
        </p:txBody>
      </p:sp>
    </p:spTree>
    <p:extLst>
      <p:ext uri="{BB962C8B-B14F-4D97-AF65-F5344CB8AC3E}">
        <p14:creationId xmlns:p14="http://schemas.microsoft.com/office/powerpoint/2010/main" val="30148081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179388" y="1772816"/>
            <a:ext cx="6121400" cy="4752528"/>
          </a:xfrm>
        </p:spPr>
        <p:txBody>
          <a:bodyPr>
            <a:normAutofit/>
          </a:bodyPr>
          <a:lstStyle/>
          <a:p>
            <a:pPr marL="0" indent="0">
              <a:lnSpc>
                <a:spcPct val="110000"/>
              </a:lnSpc>
              <a:buNone/>
            </a:pPr>
            <a:r>
              <a:rPr lang="en-AU" altLang="en-US" sz="2400" dirty="0">
                <a:latin typeface="Arial"/>
              </a:rPr>
              <a:t>“</a:t>
            </a:r>
            <a:r>
              <a:rPr lang="en-AU" altLang="en-US" sz="2400" dirty="0">
                <a:latin typeface="Georgia" pitchFamily="18" charset="0"/>
              </a:rPr>
              <a:t>Scholars in all fields are taking advantage of the wealth of online information, tools and services to ask new questions, create new kinds of scholarly products, and reach new audiences. The Internet lies at the core of an advanced scholarly information infrastructure to facilitate distributed, data- and information-intensive collaborative research</a:t>
            </a:r>
            <a:r>
              <a:rPr lang="en-AU" altLang="en-US" sz="2400" dirty="0" smtClean="0">
                <a:latin typeface="Georgia" pitchFamily="18" charset="0"/>
              </a:rPr>
              <a:t>.”</a:t>
            </a:r>
          </a:p>
        </p:txBody>
      </p:sp>
      <p:pic>
        <p:nvPicPr>
          <p:cNvPr id="16388" name="Picture 4" descr="0262026198-f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1772816"/>
            <a:ext cx="2425700" cy="36226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lstStyle/>
          <a:p>
            <a:r>
              <a:rPr lang="en-AU" altLang="en-US" dirty="0" smtClean="0">
                <a:latin typeface="Britannic Bold" panose="020B0903060703020204" pitchFamily="34" charset="0"/>
              </a:rPr>
              <a:t>Digital Scholarship</a:t>
            </a:r>
            <a:endParaRPr lang="en-AU" dirty="0"/>
          </a:p>
        </p:txBody>
      </p:sp>
    </p:spTree>
    <p:extLst>
      <p:ext uri="{BB962C8B-B14F-4D97-AF65-F5344CB8AC3E}">
        <p14:creationId xmlns:p14="http://schemas.microsoft.com/office/powerpoint/2010/main" val="48142912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fontScale="90000"/>
          </a:bodyPr>
          <a:lstStyle/>
          <a:p>
            <a:r>
              <a:rPr lang="en-AU" altLang="en-US" dirty="0" smtClean="0">
                <a:latin typeface="Britannic Bold" panose="020B0903060703020204" pitchFamily="34" charset="0"/>
              </a:rPr>
              <a:t>Digital and Networked Scholarship</a:t>
            </a:r>
            <a:endParaRPr lang="en-AU" altLang="en-US" dirty="0">
              <a:latin typeface="Britannic Bold" panose="020B0903060703020204" pitchFamily="34" charset="0"/>
            </a:endParaRPr>
          </a:p>
        </p:txBody>
      </p:sp>
      <p:sp>
        <p:nvSpPr>
          <p:cNvPr id="16387" name="Rectangle 3"/>
          <p:cNvSpPr>
            <a:spLocks noGrp="1" noChangeArrowheads="1"/>
          </p:cNvSpPr>
          <p:nvPr>
            <p:ph type="body" idx="1"/>
          </p:nvPr>
        </p:nvSpPr>
        <p:spPr>
          <a:xfrm>
            <a:off x="179388" y="2132856"/>
            <a:ext cx="3384500" cy="3024336"/>
          </a:xfrm>
        </p:spPr>
        <p:txBody>
          <a:bodyPr>
            <a:normAutofit/>
          </a:bodyPr>
          <a:lstStyle/>
          <a:p>
            <a:pPr marL="0" indent="0">
              <a:lnSpc>
                <a:spcPct val="110000"/>
              </a:lnSpc>
              <a:buNone/>
            </a:pPr>
            <a:r>
              <a:rPr lang="en-AU" altLang="en-US" sz="2400" dirty="0" smtClean="0">
                <a:latin typeface="Georgia" panose="02040502050405020303" pitchFamily="18" charset="0"/>
              </a:rPr>
              <a:t>“Scholarship in the sciences, social sciences and humanities is evolving, but at different rates and different ways. ”</a:t>
            </a:r>
          </a:p>
          <a:p>
            <a:pPr marL="0" indent="0">
              <a:lnSpc>
                <a:spcPct val="110000"/>
              </a:lnSpc>
              <a:buNone/>
            </a:pPr>
            <a:endParaRPr lang="en-AU" altLang="en-US" sz="2400" dirty="0">
              <a:latin typeface="Georgia" pitchFamily="18" charset="0"/>
            </a:endParaRPr>
          </a:p>
        </p:txBody>
      </p:sp>
      <p:pic>
        <p:nvPicPr>
          <p:cNvPr id="5" name="Picture 2" descr="http://jordanguiao.com/blog/wp-content/uploads/2009/06/technology-adoption-curve.jpg"/>
          <p:cNvPicPr>
            <a:picLocks noChangeAspect="1" noChangeArrowheads="1"/>
          </p:cNvPicPr>
          <p:nvPr/>
        </p:nvPicPr>
        <p:blipFill>
          <a:blip r:embed="rId3"/>
          <a:srcRect r="9689" b="3691"/>
          <a:stretch>
            <a:fillRect/>
          </a:stretch>
        </p:blipFill>
        <p:spPr bwMode="auto">
          <a:xfrm>
            <a:off x="3923928" y="1917724"/>
            <a:ext cx="4680520" cy="374352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99348160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7200000" cy="501672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893" y="379346"/>
            <a:ext cx="7200000" cy="513936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275" y="635461"/>
            <a:ext cx="7200000" cy="538582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592" y="782855"/>
            <a:ext cx="7200000" cy="538244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Rectangle 1"/>
          <p:cNvSpPr/>
          <p:nvPr/>
        </p:nvSpPr>
        <p:spPr>
          <a:xfrm>
            <a:off x="1259632" y="6300028"/>
            <a:ext cx="6912768" cy="369332"/>
          </a:xfrm>
          <a:prstGeom prst="rect">
            <a:avLst/>
          </a:prstGeom>
        </p:spPr>
        <p:txBody>
          <a:bodyPr wrap="square">
            <a:spAutoFit/>
          </a:bodyPr>
          <a:lstStyle/>
          <a:p>
            <a:r>
              <a:rPr lang="en-AU" dirty="0">
                <a:hlinkClick r:id="rId6"/>
              </a:rPr>
              <a:t>http://</a:t>
            </a:r>
            <a:r>
              <a:rPr lang="en-AU" dirty="0" smtClean="0">
                <a:hlinkClick r:id="rId6"/>
              </a:rPr>
              <a:t>www.slideshare.net/burgess1822/prescottherrenhausen</a:t>
            </a:r>
            <a:r>
              <a:rPr lang="en-AU" dirty="0" smtClean="0"/>
              <a:t> </a:t>
            </a:r>
            <a:endParaRPr lang="en-AU" dirty="0"/>
          </a:p>
        </p:txBody>
      </p:sp>
    </p:spTree>
    <p:extLst>
      <p:ext uri="{BB962C8B-B14F-4D97-AF65-F5344CB8AC3E}">
        <p14:creationId xmlns:p14="http://schemas.microsoft.com/office/powerpoint/2010/main" val="3121740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1000"/>
                                        <p:tgtEl>
                                          <p:spTgt spid="1027"/>
                                        </p:tgtEl>
                                      </p:cBhvr>
                                    </p:animEffect>
                                    <p:anim calcmode="lin" valueType="num">
                                      <p:cBhvr>
                                        <p:cTn id="8" dur="1000" fill="hold"/>
                                        <p:tgtEl>
                                          <p:spTgt spid="1027"/>
                                        </p:tgtEl>
                                        <p:attrNameLst>
                                          <p:attrName>ppt_x</p:attrName>
                                        </p:attrNameLst>
                                      </p:cBhvr>
                                      <p:tavLst>
                                        <p:tav tm="0">
                                          <p:val>
                                            <p:strVal val="#ppt_x"/>
                                          </p:val>
                                        </p:tav>
                                        <p:tav tm="100000">
                                          <p:val>
                                            <p:strVal val="#ppt_x"/>
                                          </p:val>
                                        </p:tav>
                                      </p:tavLst>
                                    </p:anim>
                                    <p:anim calcmode="lin" valueType="num">
                                      <p:cBhvr>
                                        <p:cTn id="9"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8"/>
                                        </p:tgtEl>
                                        <p:attrNameLst>
                                          <p:attrName>style.visibility</p:attrName>
                                        </p:attrNameLst>
                                      </p:cBhvr>
                                      <p:to>
                                        <p:strVal val="visible"/>
                                      </p:to>
                                    </p:set>
                                    <p:animEffect transition="in" filter="fade">
                                      <p:cBhvr>
                                        <p:cTn id="14" dur="1000"/>
                                        <p:tgtEl>
                                          <p:spTgt spid="1028"/>
                                        </p:tgtEl>
                                      </p:cBhvr>
                                    </p:animEffect>
                                    <p:anim calcmode="lin" valueType="num">
                                      <p:cBhvr>
                                        <p:cTn id="15" dur="1000" fill="hold"/>
                                        <p:tgtEl>
                                          <p:spTgt spid="1028"/>
                                        </p:tgtEl>
                                        <p:attrNameLst>
                                          <p:attrName>ppt_x</p:attrName>
                                        </p:attrNameLst>
                                      </p:cBhvr>
                                      <p:tavLst>
                                        <p:tav tm="0">
                                          <p:val>
                                            <p:strVal val="#ppt_x"/>
                                          </p:val>
                                        </p:tav>
                                        <p:tav tm="100000">
                                          <p:val>
                                            <p:strVal val="#ppt_x"/>
                                          </p:val>
                                        </p:tav>
                                      </p:tavLst>
                                    </p:anim>
                                    <p:anim calcmode="lin" valueType="num">
                                      <p:cBhvr>
                                        <p:cTn id="16"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29"/>
                                        </p:tgtEl>
                                        <p:attrNameLst>
                                          <p:attrName>style.visibility</p:attrName>
                                        </p:attrNameLst>
                                      </p:cBhvr>
                                      <p:to>
                                        <p:strVal val="visible"/>
                                      </p:to>
                                    </p:set>
                                    <p:animEffect transition="in" filter="fade">
                                      <p:cBhvr>
                                        <p:cTn id="21" dur="1000"/>
                                        <p:tgtEl>
                                          <p:spTgt spid="1029"/>
                                        </p:tgtEl>
                                      </p:cBhvr>
                                    </p:animEffect>
                                    <p:anim calcmode="lin" valueType="num">
                                      <p:cBhvr>
                                        <p:cTn id="22" dur="1000" fill="hold"/>
                                        <p:tgtEl>
                                          <p:spTgt spid="1029"/>
                                        </p:tgtEl>
                                        <p:attrNameLst>
                                          <p:attrName>ppt_x</p:attrName>
                                        </p:attrNameLst>
                                      </p:cBhvr>
                                      <p:tavLst>
                                        <p:tav tm="0">
                                          <p:val>
                                            <p:strVal val="#ppt_x"/>
                                          </p:val>
                                        </p:tav>
                                        <p:tav tm="100000">
                                          <p:val>
                                            <p:strVal val="#ppt_x"/>
                                          </p:val>
                                        </p:tav>
                                      </p:tavLst>
                                    </p:anim>
                                    <p:anim calcmode="lin" valueType="num">
                                      <p:cBhvr>
                                        <p:cTn id="23" dur="1000" fill="hold"/>
                                        <p:tgtEl>
                                          <p:spTgt spid="10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179388" y="1268760"/>
            <a:ext cx="8834134" cy="936104"/>
          </a:xfrm>
        </p:spPr>
        <p:txBody>
          <a:bodyPr>
            <a:normAutofit/>
          </a:bodyPr>
          <a:lstStyle/>
          <a:p>
            <a:pPr marL="0" indent="0">
              <a:lnSpc>
                <a:spcPct val="110000"/>
              </a:lnSpc>
              <a:buNone/>
            </a:pPr>
            <a:r>
              <a:rPr lang="en-AU" altLang="en-US" sz="2400" dirty="0" smtClean="0">
                <a:latin typeface="Arial"/>
              </a:rPr>
              <a:t>“Scholarly data and documents are of most value when they are interconnected rather than independent.” </a:t>
            </a:r>
            <a:endParaRPr lang="en-AU" altLang="en-US" sz="2400" dirty="0" smtClean="0">
              <a:latin typeface="Georgia" panose="02040502050405020303" pitchFamily="18" charset="0"/>
            </a:endParaRPr>
          </a:p>
        </p:txBody>
      </p:sp>
      <p:sp>
        <p:nvSpPr>
          <p:cNvPr id="2" name="Title 1"/>
          <p:cNvSpPr>
            <a:spLocks noGrp="1"/>
          </p:cNvSpPr>
          <p:nvPr>
            <p:ph type="title"/>
          </p:nvPr>
        </p:nvSpPr>
        <p:spPr>
          <a:xfrm>
            <a:off x="179512" y="274638"/>
            <a:ext cx="8856984" cy="1143000"/>
          </a:xfrm>
        </p:spPr>
        <p:txBody>
          <a:bodyPr>
            <a:noAutofit/>
          </a:bodyPr>
          <a:lstStyle/>
          <a:p>
            <a:r>
              <a:rPr lang="en-AU" altLang="en-US" sz="3600" dirty="0" smtClean="0">
                <a:latin typeface="Britannic Bold" panose="020B0903060703020204" pitchFamily="34" charset="0"/>
              </a:rPr>
              <a:t>Networks of Data, Information and People</a:t>
            </a:r>
            <a:endParaRPr lang="en-AU" sz="3600" dirty="0"/>
          </a:p>
        </p:txBody>
      </p:sp>
      <p:pic>
        <p:nvPicPr>
          <p:cNvPr id="5" name="Picture 4" descr="http://nickredding.net/wp-content/uploads/2012/09/network_spheres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421209"/>
            <a:ext cx="8834010" cy="4104135"/>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3"/>
          <p:cNvSpPr txBox="1">
            <a:spLocks noChangeArrowheads="1"/>
          </p:cNvSpPr>
          <p:nvPr/>
        </p:nvSpPr>
        <p:spPr>
          <a:xfrm>
            <a:off x="3275856" y="3897212"/>
            <a:ext cx="5737666" cy="2628132"/>
          </a:xfrm>
          <a:prstGeom prst="rect">
            <a:avLst/>
          </a:prstGeom>
          <a:solidFill>
            <a:schemeClr val="bg1"/>
          </a:solidFill>
        </p:spPr>
        <p:txBody>
          <a:bodyPr vert="horz" lIns="126000" tIns="72000" rIns="126000" bIns="7200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10000"/>
              </a:lnSpc>
              <a:buFont typeface="Arial" panose="020B0604020202020204" pitchFamily="34" charset="0"/>
              <a:buNone/>
            </a:pPr>
            <a:r>
              <a:rPr lang="en-AU" altLang="en-US" sz="2400" dirty="0" smtClean="0">
                <a:latin typeface="Arial"/>
              </a:rPr>
              <a:t>“The networking of distributed data and documents requires the interoperability of systems and services, which in turn requires standards. … facilitating open access to information, ease of use, and adaptation to local practices is among the grander challenges of constructing an information infrastructure.”</a:t>
            </a:r>
            <a:endParaRPr lang="en-AU" altLang="en-US" sz="2400" dirty="0">
              <a:latin typeface="Georgia" panose="02040502050405020303" pitchFamily="18" charset="0"/>
            </a:endParaRPr>
          </a:p>
        </p:txBody>
      </p:sp>
    </p:spTree>
    <p:extLst>
      <p:ext uri="{BB962C8B-B14F-4D97-AF65-F5344CB8AC3E}">
        <p14:creationId xmlns:p14="http://schemas.microsoft.com/office/powerpoint/2010/main" val="423801598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fontScale="90000"/>
          </a:bodyPr>
          <a:lstStyle/>
          <a:p>
            <a:r>
              <a:rPr lang="en-AU" altLang="en-US" dirty="0" smtClean="0">
                <a:latin typeface="Britannic Bold" panose="020B0903060703020204" pitchFamily="34" charset="0"/>
              </a:rPr>
              <a:t>Digital and Networked Scholarship</a:t>
            </a:r>
            <a:endParaRPr lang="en-AU" altLang="en-US" dirty="0">
              <a:latin typeface="Britannic Bold" panose="020B0903060703020204" pitchFamily="34" charset="0"/>
            </a:endParaRPr>
          </a:p>
        </p:txBody>
      </p:sp>
      <p:sp>
        <p:nvSpPr>
          <p:cNvPr id="16387" name="Rectangle 3"/>
          <p:cNvSpPr>
            <a:spLocks noGrp="1" noChangeArrowheads="1"/>
          </p:cNvSpPr>
          <p:nvPr>
            <p:ph type="body" idx="1"/>
          </p:nvPr>
        </p:nvSpPr>
        <p:spPr>
          <a:xfrm>
            <a:off x="179388" y="2204864"/>
            <a:ext cx="6121400" cy="2592288"/>
          </a:xfrm>
        </p:spPr>
        <p:txBody>
          <a:bodyPr>
            <a:normAutofit/>
          </a:bodyPr>
          <a:lstStyle/>
          <a:p>
            <a:pPr marL="0" indent="0">
              <a:lnSpc>
                <a:spcPct val="110000"/>
              </a:lnSpc>
              <a:buNone/>
            </a:pPr>
            <a:r>
              <a:rPr lang="en-AU" altLang="en-US" sz="2400" dirty="0" smtClean="0">
                <a:latin typeface="Georgia" panose="02040502050405020303" pitchFamily="18" charset="0"/>
              </a:rPr>
              <a:t>“These developments exist within a rapidly evolving social and policy environment, as relationships shift among scholars, publishers, librarians, universities, funding agencies, businesses and other stakeholders.” </a:t>
            </a:r>
            <a:endParaRPr lang="en-AU" altLang="en-US" sz="2400" dirty="0">
              <a:latin typeface="Georgia" pitchFamily="18" charset="0"/>
            </a:endParaRPr>
          </a:p>
        </p:txBody>
      </p:sp>
      <p:pic>
        <p:nvPicPr>
          <p:cNvPr id="16388" name="Picture 4" descr="0262026198-f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1772816"/>
            <a:ext cx="2425700" cy="36226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33422780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fontScale="90000"/>
          </a:bodyPr>
          <a:lstStyle/>
          <a:p>
            <a:r>
              <a:rPr lang="en-AU" altLang="en-US" dirty="0" smtClean="0">
                <a:latin typeface="Britannic Bold" panose="020B0903060703020204" pitchFamily="34" charset="0"/>
              </a:rPr>
              <a:t>Digital and networked scholarly information infrastructure</a:t>
            </a:r>
            <a:endParaRPr lang="en-AU" altLang="en-US" dirty="0">
              <a:latin typeface="Britannic Bold" panose="020B0903060703020204" pitchFamily="34" charset="0"/>
            </a:endParaRPr>
          </a:p>
        </p:txBody>
      </p:sp>
      <p:sp>
        <p:nvSpPr>
          <p:cNvPr id="16387" name="Rectangle 3"/>
          <p:cNvSpPr>
            <a:spLocks noGrp="1" noChangeArrowheads="1"/>
          </p:cNvSpPr>
          <p:nvPr>
            <p:ph type="body" idx="1"/>
          </p:nvPr>
        </p:nvSpPr>
        <p:spPr>
          <a:xfrm>
            <a:off x="179388" y="1772816"/>
            <a:ext cx="6121400" cy="3622675"/>
          </a:xfrm>
        </p:spPr>
        <p:txBody>
          <a:bodyPr anchor="ctr" anchorCtr="0">
            <a:normAutofit/>
          </a:bodyPr>
          <a:lstStyle/>
          <a:p>
            <a:pPr marL="0" indent="0">
              <a:lnSpc>
                <a:spcPct val="110000"/>
              </a:lnSpc>
              <a:buNone/>
            </a:pPr>
            <a:r>
              <a:rPr lang="en-AU" altLang="en-US" sz="2400" dirty="0" smtClean="0">
                <a:latin typeface="Georgia" panose="02040502050405020303" pitchFamily="18" charset="0"/>
              </a:rPr>
              <a:t>“While the new technologies receive the most attention, it is the underlying social and policy changes that are the most profound and that will have the most lasting effects on the future scholarly environment.”</a:t>
            </a:r>
          </a:p>
          <a:p>
            <a:pPr marL="0" indent="0">
              <a:lnSpc>
                <a:spcPct val="110000"/>
              </a:lnSpc>
              <a:buNone/>
            </a:pPr>
            <a:endParaRPr lang="en-AU" altLang="en-US" sz="2400" dirty="0">
              <a:latin typeface="Georgia" pitchFamily="18" charset="0"/>
            </a:endParaRPr>
          </a:p>
        </p:txBody>
      </p:sp>
      <p:pic>
        <p:nvPicPr>
          <p:cNvPr id="16388" name="Picture 4" descr="0262026198-f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1772816"/>
            <a:ext cx="2425700" cy="36226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23761680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04664"/>
            <a:ext cx="8401050" cy="578129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197887968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074"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250" y="476250"/>
            <a:ext cx="8191500" cy="59055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5755890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B7652F5B7034047B6C70F9AEB8ED43B" ma:contentTypeVersion="15" ma:contentTypeDescription="Create a new document." ma:contentTypeScope="" ma:versionID="145ed5898435132d82025dda281a4717">
  <xsd:schema xmlns:xsd="http://www.w3.org/2001/XMLSchema" xmlns:xs="http://www.w3.org/2001/XMLSchema" xmlns:p="http://schemas.microsoft.com/office/2006/metadata/properties" xmlns:ns2="e9c2b902-71aa-4872-9563-5558862f0048" xmlns:ns3="2e1b98ae-4ad8-4f94-b2e9-2941d01c86a2" targetNamespace="http://schemas.microsoft.com/office/2006/metadata/properties" ma:root="true" ma:fieldsID="86627574984cff5ceec644bfd218b5f5" ns2:_="" ns3:_="">
    <xsd:import namespace="e9c2b902-71aa-4872-9563-5558862f0048"/>
    <xsd:import namespace="2e1b98ae-4ad8-4f94-b2e9-2941d01c86a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c2b902-71aa-4872-9563-5558862f00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4fa6e375-89d1-4f89-9ebf-5f6e204b5e67"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e1b98ae-4ad8-4f94-b2e9-2941d01c86a2"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12f91749-88f7-45b6-b363-1abbe739a771}" ma:internalName="TaxCatchAll" ma:showField="CatchAllData" ma:web="2e1b98ae-4ad8-4f94-b2e9-2941d01c86a2">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0795A84-EF52-4595-98E9-C2148572B178}"/>
</file>

<file path=customXml/itemProps2.xml><?xml version="1.0" encoding="utf-8"?>
<ds:datastoreItem xmlns:ds="http://schemas.openxmlformats.org/officeDocument/2006/customXml" ds:itemID="{3B7526C7-9440-469A-A7CE-6E3FDEC10C60}"/>
</file>

<file path=docProps/app.xml><?xml version="1.0" encoding="utf-8"?>
<Properties xmlns="http://schemas.openxmlformats.org/officeDocument/2006/extended-properties" xmlns:vt="http://schemas.openxmlformats.org/officeDocument/2006/docPropsVTypes">
  <Template/>
  <TotalTime>125</TotalTime>
  <Words>336</Words>
  <Application>Microsoft Office PowerPoint</Application>
  <PresentationFormat>On-screen Show (4:3)</PresentationFormat>
  <Paragraphs>23</Paragraphs>
  <Slides>9</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Britannic Bold</vt:lpstr>
      <vt:lpstr>Calibri</vt:lpstr>
      <vt:lpstr>Georgia</vt:lpstr>
      <vt:lpstr>Office Theme</vt:lpstr>
      <vt:lpstr>Digital Scholarship</vt:lpstr>
      <vt:lpstr>Digital Scholarship</vt:lpstr>
      <vt:lpstr>Digital and Networked Scholarship</vt:lpstr>
      <vt:lpstr>PowerPoint Presentation</vt:lpstr>
      <vt:lpstr>Networks of Data, Information and People</vt:lpstr>
      <vt:lpstr>Digital and Networked Scholarship</vt:lpstr>
      <vt:lpstr>Digital and networked scholarly information infrastructure</vt:lpstr>
      <vt:lpstr>PowerPoint Presentation</vt:lpstr>
      <vt:lpstr>PowerPoint Presentation</vt:lpstr>
    </vt:vector>
  </TitlesOfParts>
  <Company>Monash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Joanne Evans</dc:creator>
  <cp:lastModifiedBy>Barbara Lemon</cp:lastModifiedBy>
  <cp:revision>12</cp:revision>
  <dcterms:created xsi:type="dcterms:W3CDTF">2015-05-12T09:12:24Z</dcterms:created>
  <dcterms:modified xsi:type="dcterms:W3CDTF">2015-05-20T08:23:27Z</dcterms:modified>
</cp:coreProperties>
</file>