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0" r:id="rId3"/>
    <p:sldId id="260" r:id="rId4"/>
    <p:sldId id="258"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6" r:id="rId31"/>
    <p:sldId id="288" r:id="rId32"/>
    <p:sldId id="291" r:id="rId3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26" autoAdjust="0"/>
  </p:normalViewPr>
  <p:slideViewPr>
    <p:cSldViewPr>
      <p:cViewPr varScale="1">
        <p:scale>
          <a:sx n="87" d="100"/>
          <a:sy n="87" d="100"/>
        </p:scale>
        <p:origin x="23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6869C867-440D-40DB-9439-5727B06EF302}" type="datetimeFigureOut">
              <a:rPr lang="en-AU" smtClean="0"/>
              <a:t>15/06/2018</a:t>
            </a:fld>
            <a:endParaRPr lang="en-AU"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340D7D1-F5D3-4D18-89DD-B80584FC9188}" type="slidenum">
              <a:rPr lang="en-AU" smtClean="0"/>
              <a:t>‹#›</a:t>
            </a:fld>
            <a:endParaRPr lang="en-AU" dirty="0"/>
          </a:p>
        </p:txBody>
      </p:sp>
    </p:spTree>
    <p:extLst>
      <p:ext uri="{BB962C8B-B14F-4D97-AF65-F5344CB8AC3E}">
        <p14:creationId xmlns:p14="http://schemas.microsoft.com/office/powerpoint/2010/main" val="382251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 not an technical</a:t>
            </a:r>
            <a:r>
              <a:rPr lang="en-US" baseline="0" dirty="0" smtClean="0"/>
              <a:t> person – but archivist for a long time – used to managing all formats in an archival collection. </a:t>
            </a:r>
          </a:p>
          <a:p>
            <a:endParaRPr lang="en-US" baseline="0" dirty="0" smtClean="0"/>
          </a:p>
          <a:p>
            <a:r>
              <a:rPr lang="en-US" baseline="0" dirty="0" smtClean="0"/>
              <a:t>Team requires people from multiple disciplines – archivist, IT, Digital Collecting Support etc. </a:t>
            </a:r>
          </a:p>
          <a:p>
            <a:endParaRPr lang="en-US" baseline="0" dirty="0" smtClean="0"/>
          </a:p>
          <a:p>
            <a:r>
              <a:rPr lang="en-US" baseline="0" dirty="0" smtClean="0"/>
              <a:t>Functionality of FTK, functions that it represents in the Collection Management Workflow and then briefly some of the challenges and lessons that we’ve learnt from working with born digital material.</a:t>
            </a:r>
          </a:p>
          <a:p>
            <a:endParaRPr lang="en-US" baseline="0" dirty="0" smtClean="0"/>
          </a:p>
          <a:p>
            <a:r>
              <a:rPr lang="en-US" baseline="0" dirty="0" smtClean="0"/>
              <a:t>Note FTK is not a preservation tool but a tool for Collection management (A&amp;D, Appraisal etc).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1</a:t>
            </a:fld>
            <a:endParaRPr lang="en-AU" dirty="0"/>
          </a:p>
        </p:txBody>
      </p:sp>
    </p:spTree>
    <p:extLst>
      <p:ext uri="{BB962C8B-B14F-4D97-AF65-F5344CB8AC3E}">
        <p14:creationId xmlns:p14="http://schemas.microsoft.com/office/powerpoint/2010/main" val="191101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 Old</a:t>
            </a:r>
            <a:r>
              <a:rPr lang="en-US" baseline="0" dirty="0" smtClean="0"/>
              <a:t> formats, file status</a:t>
            </a:r>
          </a:p>
          <a:p>
            <a:endParaRPr lang="en-US" baseline="0" dirty="0"/>
          </a:p>
          <a:p>
            <a:r>
              <a:rPr lang="en-US" baseline="0" dirty="0" smtClean="0"/>
              <a:t>Number and type breakdown.</a:t>
            </a:r>
          </a:p>
          <a:p>
            <a:endParaRPr lang="en-US" baseline="0" dirty="0" smtClean="0"/>
          </a:p>
          <a:p>
            <a:r>
              <a:rPr lang="en-US" baseline="0" dirty="0" smtClean="0"/>
              <a:t>In this example I’ve expanded the File Category to look at the type of records &amp; number included in the collection databases, documents, emails, graphics, multimedia, spreadsheets. Notice in the documents that it lists by the format it was created in – </a:t>
            </a:r>
            <a:r>
              <a:rPr lang="en-US" baseline="0" dirty="0" err="1" smtClean="0"/>
              <a:t>eg</a:t>
            </a:r>
            <a:r>
              <a:rPr lang="en-US" baseline="0" dirty="0" smtClean="0"/>
              <a:t> WordPerfect 1 (Mac), Word Perfect 4.2 etc. The Document rendered was originally created in Star Office 8. </a:t>
            </a:r>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viewer</a:t>
            </a:r>
            <a:r>
              <a:rPr lang="en-US" baseline="0" dirty="0" smtClean="0"/>
              <a:t> – Displays the record or image – with a choice of different view formats – Hex, Text, Filtered, Natural, Properties (Metadata). </a:t>
            </a:r>
          </a:p>
          <a:p>
            <a:endParaRPr lang="en-US" baseline="0" dirty="0" smtClean="0"/>
          </a:p>
          <a:p>
            <a:r>
              <a:rPr lang="en-US" baseline="0" dirty="0" smtClean="0"/>
              <a:t>The natural tab – which your can see the document in now – displays a files’ content as it would appear normally. The viewer uses INSO filters for viewing hundreds of file formats without the native application having to be installed.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View through Explorer– as view of the structure of the donors email</a:t>
            </a:r>
            <a:r>
              <a:rPr lang="en-US" baseline="0" dirty="0" smtClean="0"/>
              <a:t> system - </a:t>
            </a:r>
            <a:r>
              <a:rPr lang="en-US" dirty="0" smtClean="0"/>
              <a:t>(note calendar, inbox, send box, RSS Feeds etc) </a:t>
            </a:r>
          </a:p>
          <a:p>
            <a:endParaRPr lang="en-US" dirty="0" smtClean="0"/>
          </a:p>
          <a:p>
            <a:r>
              <a:rPr lang="en-US" dirty="0" smtClean="0"/>
              <a:t>Again this is the structure (in the inbox, sent etc) created</a:t>
            </a:r>
            <a:r>
              <a:rPr lang="en-US" baseline="0" dirty="0" smtClean="0"/>
              <a:t> by the Donor.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view 1 (explorer) – deleted items story – lesson learnt!</a:t>
            </a:r>
            <a:endParaRPr lang="en-AU" dirty="0" smtClean="0"/>
          </a:p>
          <a:p>
            <a:endParaRPr lang="en-US" dirty="0" smtClean="0"/>
          </a:p>
          <a:p>
            <a:r>
              <a:rPr lang="en-US" dirty="0" smtClean="0"/>
              <a:t>Empty</a:t>
            </a:r>
            <a:r>
              <a:rPr lang="en-US" baseline="0" dirty="0" smtClean="0"/>
              <a:t> recycle bin before capturing the disk/digital objects. We now need to find a way to go forward without the deleted items or mark them as closed (as instructed by the donor).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Calendar View</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14</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a:t>
            </a:r>
            <a:r>
              <a:rPr lang="en-US" baseline="0" dirty="0" smtClean="0"/>
              <a:t> View – specific – different breakdown (email status, Archives, Date, Addresses, Email (general) – 119,175</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Expanded email</a:t>
            </a:r>
            <a:r>
              <a:rPr lang="en-US" baseline="0" dirty="0" smtClean="0"/>
              <a:t> view – Email by Addresses expanded – recipients.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16</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Graphics – thumbnail view of</a:t>
            </a:r>
            <a:r>
              <a:rPr lang="en-US" baseline="0" dirty="0" smtClean="0"/>
              <a:t> of the images from a collection regardless of </a:t>
            </a:r>
            <a:r>
              <a:rPr lang="en-US" dirty="0" smtClean="0"/>
              <a:t>(can make thumbnails different sizes</a:t>
            </a:r>
            <a:r>
              <a:rPr lang="en-US" baseline="0" dirty="0" smtClean="0"/>
              <a:t> – this is medium)</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17</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Graphics –</a:t>
            </a:r>
            <a:r>
              <a:rPr lang="en-US" baseline="0" dirty="0" smtClean="0"/>
              <a:t> Properties view – metadata – file type – JPEG File with EXIF or PPTC metadata.  Image software – Adobe Photoshop CS2 Macintosh.</a:t>
            </a:r>
          </a:p>
          <a:p>
            <a:endParaRPr lang="en-US" baseline="0" dirty="0" smtClean="0"/>
          </a:p>
          <a:p>
            <a:r>
              <a:rPr lang="en-US" baseline="0" dirty="0" smtClean="0"/>
              <a:t>Note – detachable pane – very useful when looking at different units. You can also move the detached pane to a second monitor if you have one set up.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18</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View – lets</a:t>
            </a:r>
            <a:r>
              <a:rPr lang="en-US" baseline="0" dirty="0" smtClean="0"/>
              <a:t> you view detailed information about the video files in the collection. </a:t>
            </a:r>
          </a:p>
          <a:p>
            <a:endParaRPr lang="en-US" baseline="0" dirty="0" smtClean="0"/>
          </a:p>
          <a:p>
            <a:r>
              <a:rPr lang="en-US" baseline="0" dirty="0" smtClean="0"/>
              <a:t>You can generate thumbnail images from the video file – allows you to quickly examine a portion of the contents without having to watch each media file individually.</a:t>
            </a:r>
          </a:p>
          <a:p>
            <a:endParaRPr lang="en-US" baseline="0" dirty="0" smtClean="0"/>
          </a:p>
          <a:p>
            <a:r>
              <a:rPr lang="en-US" baseline="0" dirty="0" smtClean="0"/>
              <a:t>The video tab also includes an embedded media player that lets you view the contents of the video file. You can also choose o create a common video type for each of the various video types in the case – these common video types are not the actual video files form the evidence, but a copied conversion of the media that is generated by </a:t>
            </a:r>
            <a:r>
              <a:rPr lang="en-US" baseline="0" dirty="0" err="1" smtClean="0"/>
              <a:t>AccessData</a:t>
            </a:r>
            <a:r>
              <a:rPr lang="en-US" baseline="0" dirty="0" smtClean="0"/>
              <a:t>. This lets you view the contents of multiple video type, in a common resolution, and something rate.</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19</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reading and analysis I was doing – Digital Forensics kept coming up. The same names kept appearing – Bodleian Library at Oxford, Harvard, British Library, Standard University, Yale University, New York University and the Library of Congress. So applied for Friends Fellowship and went to the UK where I visited Oxford, British Library, Wellcome Trust. While at Oxford introduced to the Forensic Toolkit and while at Wellcome Trust and the National Archives was introduced to the Safety Deposit box digital preservation system which later become “Preservica” which NLA is currently implementing. </a:t>
            </a:r>
          </a:p>
          <a:p>
            <a:endParaRPr lang="en-US" baseline="0" dirty="0" smtClean="0"/>
          </a:p>
          <a:p>
            <a:r>
              <a:rPr lang="en-US" baseline="0" dirty="0" smtClean="0"/>
              <a:t>What is digital forensics –  The definition looked really familiar to archival theory and these terms kept coming up. Read further, approach was exactly that taken by archivists to manage collections.  </a:t>
            </a:r>
          </a:p>
          <a:p>
            <a:endParaRPr lang="en-US" baseline="0" dirty="0" smtClean="0"/>
          </a:p>
          <a:p>
            <a:r>
              <a:rPr lang="en-US" baseline="0" dirty="0" smtClean="0"/>
              <a:t>And they have really cool tools and lots of them.</a:t>
            </a:r>
          </a:p>
          <a:p>
            <a:endParaRPr lang="en-US" baseline="0" dirty="0" smtClean="0"/>
          </a:p>
          <a:p>
            <a:r>
              <a:rPr lang="en-US" baseline="0" dirty="0" smtClean="0"/>
              <a:t>Originally created for law enforcement, corporate security and IT professionals who needed to access, manage and evaluate evidential value of files, folder &amp; computers and maintain their authenticity. These functions are also required for the management of archival collections. </a:t>
            </a:r>
          </a:p>
          <a:p>
            <a:endParaRPr lang="en-US" baseline="0" dirty="0" smtClean="0"/>
          </a:p>
          <a:p>
            <a:r>
              <a:rPr lang="en-US" baseline="0" dirty="0" smtClean="0"/>
              <a:t>I also needed something to help in the discussion – needed something to show and tell and to help with the ‘communication’ across different professions (the “see” argument) – FTK allowed me to “show’ people what we wanted” and also to have a system to work out workflows.</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2</a:t>
            </a:fld>
            <a:endParaRPr lang="en-AU" dirty="0"/>
          </a:p>
        </p:txBody>
      </p:sp>
    </p:spTree>
    <p:extLst>
      <p:ext uri="{BB962C8B-B14F-4D97-AF65-F5344CB8AC3E}">
        <p14:creationId xmlns:p14="http://schemas.microsoft.com/office/powerpoint/2010/main" val="4266939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Audio Player. Allows you to hear audio recordings in the collection while viewing the creative metadata.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20</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bookmark is a group</a:t>
            </a:r>
            <a:r>
              <a:rPr lang="en-US" baseline="0" dirty="0" smtClean="0"/>
              <a:t> of files that you want to reference as a group. Contents can come from anywhere within the case (remaining within their original order of course). Bookmarks can also be nested within other bookmarks (allowing for sub-series to be created). The records you bookmark to a single group can be of any format or location within the collection hierarchy.</a:t>
            </a:r>
          </a:p>
          <a:p>
            <a:endParaRPr lang="en-US" baseline="0" dirty="0" smtClean="0"/>
          </a:p>
          <a:p>
            <a:r>
              <a:rPr lang="en-US" baseline="0" dirty="0" smtClean="0"/>
              <a:t>This is where we start to add our own description. Description sits on top of the records and doesn’t make any changes to the original digital objects it is describing. </a:t>
            </a:r>
          </a:p>
          <a:p>
            <a:endParaRPr lang="en-US" baseline="0" dirty="0" smtClean="0"/>
          </a:p>
          <a:p>
            <a:r>
              <a:rPr lang="en-US" dirty="0" smtClean="0"/>
              <a:t>Serialisation – choosing</a:t>
            </a:r>
            <a:r>
              <a:rPr lang="en-US" baseline="0" dirty="0" smtClean="0"/>
              <a:t> which items to include in Series 2 – Explorer view – chosen the Folder/s and items that I want to add to Series 2 – and create a new bookmark.</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Serialisation – choosing</a:t>
            </a:r>
            <a:r>
              <a:rPr lang="en-US" baseline="0" dirty="0" smtClean="0"/>
              <a:t> which items to include in Series 2 – The pink </a:t>
            </a:r>
            <a:r>
              <a:rPr lang="en-US" baseline="0" dirty="0" err="1" smtClean="0"/>
              <a:t>colour</a:t>
            </a:r>
            <a:r>
              <a:rPr lang="en-US" baseline="0" dirty="0" smtClean="0"/>
              <a:t> indicates that the items have been tagged to a Series. Notice Series listed in Top left hand corner &amp; items in Series listed bottom left.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22</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 – initially used for serialization but too short a text field and too hard to see. Best use would be to flag particular attribute </a:t>
            </a:r>
            <a:r>
              <a:rPr lang="en-US" dirty="0" err="1" smtClean="0"/>
              <a:t>eg</a:t>
            </a:r>
            <a:r>
              <a:rPr lang="en-US" dirty="0" smtClean="0"/>
              <a:t> original carrier, subject, specific</a:t>
            </a:r>
            <a:r>
              <a:rPr lang="en-US" baseline="0" dirty="0" smtClean="0"/>
              <a:t> preservation work required etc.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23</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 entire</a:t>
            </a:r>
            <a:r>
              <a:rPr lang="en-US" baseline="0" dirty="0" smtClean="0"/>
              <a:t> collection for “AUSPIC” to try to determine any copyright restriction – got 231 hits in 92 files and some hits in unallocated space (meaning deleted files).</a:t>
            </a:r>
          </a:p>
          <a:p>
            <a:endParaRPr lang="en-US" baseline="0" dirty="0" smtClean="0"/>
          </a:p>
          <a:p>
            <a:r>
              <a:rPr lang="en-US" baseline="0" dirty="0" smtClean="0"/>
              <a:t>Searching is fantastic. All content is indexed. Various different types of searching available including: Index Search, Pattern Search (</a:t>
            </a:r>
            <a:r>
              <a:rPr lang="en-US" baseline="0" dirty="0" err="1" smtClean="0"/>
              <a:t>eg</a:t>
            </a:r>
            <a:r>
              <a:rPr lang="en-US" baseline="0" dirty="0" smtClean="0"/>
              <a:t> Credit Cards), Fuzzy Hashing etc. </a:t>
            </a:r>
          </a:p>
          <a:p>
            <a:endParaRPr lang="en-US" baseline="0" dirty="0" smtClean="0"/>
          </a:p>
          <a:p>
            <a:r>
              <a:rPr lang="en-US" baseline="0" dirty="0" smtClean="0"/>
              <a:t>Selected an image from the search and can now view the metadata  or properties.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24</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 metadata (properties view – indicating image cannot be</a:t>
            </a:r>
            <a:r>
              <a:rPr lang="en-US" baseline="0" dirty="0" smtClean="0"/>
              <a:t> copied, re-distributed, framed, linked or used…, copyright owner AUSPIC</a:t>
            </a:r>
            <a:endParaRPr lang="en-AU" baseline="0" dirty="0" smtClean="0"/>
          </a:p>
          <a:p>
            <a:endParaRPr lang="en-US" baseline="0" dirty="0" smtClean="0"/>
          </a:p>
          <a:p>
            <a:r>
              <a:rPr lang="en-US" baseline="0" dirty="0" smtClean="0"/>
              <a:t>Metadata of the selected item – indicating image cannot be copied, re sold, redistributed etc. Copyright owners is records as being AUSPIC.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25</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visualisation is a feature that provides a graphical interface</a:t>
            </a:r>
            <a:r>
              <a:rPr lang="en-US" baseline="0" dirty="0" smtClean="0"/>
              <a:t> to enhance understanding and analysis of a set of files an emails in the collection. It supports files data, email data and internet browser history.</a:t>
            </a:r>
          </a:p>
          <a:p>
            <a:endParaRPr lang="en-US" baseline="0" dirty="0" smtClean="0"/>
          </a:p>
          <a:p>
            <a:r>
              <a:rPr lang="en-US" baseline="0" dirty="0" smtClean="0"/>
              <a:t>This is a time line view (over the Email group) – The top portion of the window is the time line which displays a graph with a representation of the data it has </a:t>
            </a:r>
            <a:r>
              <a:rPr lang="en-US" baseline="0" dirty="0" err="1" smtClean="0"/>
              <a:t>analysed</a:t>
            </a:r>
            <a:r>
              <a:rPr lang="en-US" baseline="0" dirty="0" smtClean="0"/>
              <a:t>. The data is displayed from the oldest date on the left the newest date on the right. </a:t>
            </a:r>
          </a:p>
          <a:p>
            <a:endParaRPr lang="en-US" baseline="0" dirty="0" smtClean="0"/>
          </a:p>
          <a:p>
            <a:r>
              <a:rPr lang="en-US" baseline="0" dirty="0" smtClean="0"/>
              <a:t>The bottom group – identifies correspondents and the number of emails send and received by them. </a:t>
            </a:r>
          </a:p>
          <a:p>
            <a:endParaRPr lang="en-US" baseline="0" dirty="0" smtClean="0"/>
          </a:p>
          <a:p>
            <a:r>
              <a:rPr lang="en-US" baseline="0" dirty="0" smtClean="0"/>
              <a:t>Names have been deliberately obscured. </a:t>
            </a:r>
          </a:p>
          <a:p>
            <a:endParaRPr lang="en-US" dirty="0" smtClean="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26</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view / visualisation of the number of contacts</a:t>
            </a:r>
            <a:r>
              <a:rPr lang="en-US" baseline="0" dirty="0" smtClean="0"/>
              <a:t> between email correspondents…..Yellow and Red are the central correspondents and </a:t>
            </a:r>
          </a:p>
          <a:p>
            <a:endParaRPr lang="en-US" baseline="0" dirty="0" smtClean="0"/>
          </a:p>
          <a:p>
            <a:r>
              <a:rPr lang="en-US" baseline="0" dirty="0" err="1" smtClean="0"/>
              <a:t>Valuers</a:t>
            </a:r>
            <a:r>
              <a:rPr lang="en-US" baseline="0" dirty="0" smtClean="0"/>
              <a:t> used the </a:t>
            </a:r>
            <a:r>
              <a:rPr lang="en-US" baseline="0" dirty="0" err="1" smtClean="0"/>
              <a:t>visualisation</a:t>
            </a:r>
            <a:r>
              <a:rPr lang="en-US" baseline="0" dirty="0" smtClean="0"/>
              <a:t> functions a lot.</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27</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 </a:t>
            </a:r>
            <a:r>
              <a:rPr lang="en-AU" dirty="0" smtClean="0"/>
              <a:t>Being a proprietary solution</a:t>
            </a:r>
            <a:r>
              <a:rPr lang="en-AU" baseline="0" dirty="0" smtClean="0"/>
              <a:t> targeted at a different market’s needs means the reporting is also quite targeted.</a:t>
            </a:r>
          </a:p>
          <a:p>
            <a:r>
              <a:rPr lang="en-AU" baseline="0" dirty="0" smtClean="0"/>
              <a:t>There are two types of reports: a Manifest-like one (CSV/Excel) which includes the additional serialisation and descriptive work done by Archivists and a case and associated content compendium one.</a:t>
            </a:r>
          </a:p>
          <a:p>
            <a:endParaRPr lang="en-AU" baseline="0" dirty="0" smtClean="0"/>
          </a:p>
          <a:p>
            <a:r>
              <a:rPr lang="en-AU" baseline="0" dirty="0" smtClean="0"/>
              <a:t>Output is possible in PDF, HTML, XML, RTF, ODF formats.</a:t>
            </a:r>
          </a:p>
          <a:p>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28</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Bookmark – finding-aids view (apologies for the data – test data!!)</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Forensic Workflows and FTK relies</a:t>
            </a:r>
            <a:r>
              <a:rPr lang="en-US" baseline="0" dirty="0" smtClean="0"/>
              <a:t> on using a disk image to serve as a baseline copy of the Data from the Disk. Upon which further extraction &amp; creation of metadata &amp; analysis can be performed without making any changes to the records themselves. </a:t>
            </a:r>
          </a:p>
          <a:p>
            <a:endParaRPr lang="en-US" baseline="0" dirty="0" smtClean="0"/>
          </a:p>
          <a:p>
            <a:r>
              <a:rPr lang="en-US" baseline="0" dirty="0" smtClean="0"/>
              <a:t>Also using additional tools to harvest such as Write Blockers, Creating disk images is essential to ensuring Provenance, original order &amp; chain of custody.</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3</a:t>
            </a:fld>
            <a:endParaRPr lang="en-AU" dirty="0"/>
          </a:p>
        </p:txBody>
      </p:sp>
    </p:spTree>
    <p:extLst>
      <p:ext uri="{BB962C8B-B14F-4D97-AF65-F5344CB8AC3E}">
        <p14:creationId xmlns:p14="http://schemas.microsoft.com/office/powerpoint/2010/main" val="1528240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CSV/Excel</a:t>
            </a:r>
            <a:r>
              <a:rPr lang="en-US" baseline="0" dirty="0" smtClean="0"/>
              <a:t> export of the manifest report (while a substantial amount of formatting and editing).</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30</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interactions</a:t>
            </a:r>
            <a:r>
              <a:rPr lang="en-US" baseline="0" dirty="0" smtClean="0"/>
              <a:t> – different language. FTK allowed me to “show’ everyone what I meant.</a:t>
            </a:r>
          </a:p>
          <a:p>
            <a:endParaRPr lang="en-US" dirty="0" smtClean="0"/>
          </a:p>
          <a:p>
            <a:r>
              <a:rPr lang="en-US" dirty="0" smtClean="0"/>
              <a:t>Donors metadata – donors often</a:t>
            </a:r>
            <a:r>
              <a:rPr lang="en-US" baseline="0" dirty="0" smtClean="0"/>
              <a:t> don’t create good metadata – be prepare to encourage and train them [as a start please everyone write meaningful subject lines and put your emails in Folders!)</a:t>
            </a:r>
          </a:p>
          <a:p>
            <a:endParaRPr lang="en-US" baseline="0" dirty="0" smtClean="0"/>
          </a:p>
          <a:p>
            <a:r>
              <a:rPr lang="en-US" baseline="0" dirty="0" smtClean="0"/>
              <a:t>Description – value of description of digital records called into questions by various search &amp; discovery tools – descriptive practice needs to be reviewed and where it sits in discovery.</a:t>
            </a:r>
          </a:p>
          <a:p>
            <a:endParaRPr lang="en-US" baseline="0" dirty="0" smtClean="0"/>
          </a:p>
          <a:p>
            <a:r>
              <a:rPr lang="en-US" baseline="0" dirty="0" smtClean="0"/>
              <a:t>Hybrid collections</a:t>
            </a:r>
          </a:p>
          <a:p>
            <a:endParaRPr lang="en-US" baseline="0" dirty="0" smtClean="0"/>
          </a:p>
          <a:p>
            <a:r>
              <a:rPr lang="en-US" baseline="0" dirty="0" smtClean="0"/>
              <a:t>Perceptions of the challenge – surely it’s easy to work it out if we give you some time.</a:t>
            </a:r>
          </a:p>
          <a:p>
            <a:endParaRPr lang="en-US" baseline="0" dirty="0" smtClean="0"/>
          </a:p>
          <a:p>
            <a:r>
              <a:rPr lang="en-US" baseline="0" dirty="0" smtClean="0"/>
              <a:t>No two collections are the same – meaning different approaches are sometimes needed to different situation. You don’t exactly start again from scratch but you usually do have research and plan for an unexpected element in the transfer (maybe a different operating system, different file types (databases, proprietary software – such as Sibelius).</a:t>
            </a:r>
          </a:p>
          <a:p>
            <a:endParaRPr lang="en-US" baseline="0" dirty="0" smtClean="0"/>
          </a:p>
          <a:p>
            <a:r>
              <a:rPr lang="en-US" baseline="0" dirty="0" smtClean="0"/>
              <a:t>Getting the description into CMS</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31</a:t>
            </a:fld>
            <a:endParaRPr lang="en-AU" dirty="0"/>
          </a:p>
        </p:txBody>
      </p:sp>
    </p:spTree>
    <p:extLst>
      <p:ext uri="{BB962C8B-B14F-4D97-AF65-F5344CB8AC3E}">
        <p14:creationId xmlns:p14="http://schemas.microsoft.com/office/powerpoint/2010/main" val="2173099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plan, plan – and accept that you won’t be able to cover everything</a:t>
            </a:r>
          </a:p>
          <a:p>
            <a:endParaRPr lang="en-US" dirty="0" smtClean="0"/>
          </a:p>
          <a:p>
            <a:r>
              <a:rPr lang="en-US" dirty="0" smtClean="0"/>
              <a:t>Expect</a:t>
            </a:r>
            <a:r>
              <a:rPr lang="en-US" baseline="0" dirty="0" smtClean="0"/>
              <a:t> the unexpected</a:t>
            </a:r>
          </a:p>
          <a:p>
            <a:endParaRPr lang="en-US" baseline="0" dirty="0" smtClean="0"/>
          </a:p>
          <a:p>
            <a:r>
              <a:rPr lang="en-US" baseline="0" dirty="0" smtClean="0"/>
              <a:t>Digital Transfer is very resource hungry – be prepared to fund it and allocate sufficient resources</a:t>
            </a:r>
          </a:p>
          <a:p>
            <a:endParaRPr lang="en-US" baseline="0" dirty="0" smtClean="0"/>
          </a:p>
          <a:p>
            <a:r>
              <a:rPr lang="en-US" baseline="0" dirty="0" smtClean="0"/>
              <a:t>Appraisal – level of appraisal should not lie in examination of the digital object but in the broader level. Like both the Contiuum (archivist as creator), Macro appraisal (appraise the functions not the records). </a:t>
            </a:r>
          </a:p>
          <a:p>
            <a:endParaRPr lang="en-US" baseline="0" dirty="0" smtClean="0"/>
          </a:p>
          <a:p>
            <a:r>
              <a:rPr lang="en-US" baseline="0" dirty="0" smtClean="0"/>
              <a:t>Appraisal needs thoughtful assessment of the activities of the record creator against your CDP – not item level appraisal. Lies in definition of appraisal – </a:t>
            </a:r>
            <a:r>
              <a:rPr lang="en-US" b="1" baseline="0" dirty="0" smtClean="0"/>
              <a:t>“Process of evaluating business activities to determine which records need to be created &amp; captured and how long the records need to be kept”</a:t>
            </a:r>
          </a:p>
          <a:p>
            <a:endParaRPr lang="en-US" baseline="0" dirty="0" smtClean="0"/>
          </a:p>
          <a:p>
            <a:r>
              <a:rPr lang="en-US" baseline="0" dirty="0" smtClean="0"/>
              <a:t>A single person can’t do it all – you need a village</a:t>
            </a:r>
          </a:p>
          <a:p>
            <a:endParaRPr lang="en-US" baseline="0" dirty="0" smtClean="0"/>
          </a:p>
          <a:p>
            <a:r>
              <a:rPr lang="en-US" baseline="0" dirty="0" smtClean="0"/>
              <a:t>Theory is the same regardless of format</a:t>
            </a:r>
          </a:p>
          <a:p>
            <a:endParaRPr lang="en-US" baseline="0" dirty="0" smtClean="0"/>
          </a:p>
          <a:p>
            <a:r>
              <a:rPr lang="en-US" baseline="0" dirty="0" smtClean="0"/>
              <a:t>You will make mistakes, there is no 1 answer, success built on time, perseverance and trusted relationships</a:t>
            </a:r>
          </a:p>
          <a:p>
            <a:endParaRPr lang="en-US" baseline="0" dirty="0" smtClean="0"/>
          </a:p>
          <a:p>
            <a:endParaRPr lang="en-US" baseline="0"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32</a:t>
            </a:fld>
            <a:endParaRPr lang="en-AU" dirty="0"/>
          </a:p>
        </p:txBody>
      </p:sp>
    </p:spTree>
    <p:extLst>
      <p:ext uri="{BB962C8B-B14F-4D97-AF65-F5344CB8AC3E}">
        <p14:creationId xmlns:p14="http://schemas.microsoft.com/office/powerpoint/2010/main" val="377846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FTK refers to disk images as “Evidence” and to Collections as Cases. Setting</a:t>
            </a:r>
            <a:r>
              <a:rPr lang="en-US" baseline="0" dirty="0" smtClean="0"/>
              <a:t> up the case allows you to identify the collection, Accession or control numbers and provide any wider context relevant to the case. </a:t>
            </a:r>
          </a:p>
          <a:p>
            <a:endParaRPr lang="en-US" baseline="0" dirty="0" smtClean="0"/>
          </a:p>
          <a:p>
            <a:r>
              <a:rPr lang="en-US" baseline="0" dirty="0" smtClean="0"/>
              <a:t>This ‘Case’ functionality allows aggregating multiple digital objects, which may reside in different disk images or folders but which belong to the same collection or case.</a:t>
            </a:r>
          </a:p>
          <a:p>
            <a:endParaRPr lang="en-US" baseline="0" dirty="0" smtClean="0"/>
          </a:p>
          <a:p>
            <a:r>
              <a:rPr lang="en-US" baseline="0" dirty="0" smtClean="0"/>
              <a:t>Evidence Processing – allows you to set up the processing schedule which allows you among other things to say which Checksums (MD5, SHA-1, SHA-256) and how many you want to use, create thumbnails for graphics, identify duplicate items, whether you want to identify Explicit Images or include Deleted files.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4</a:t>
            </a:fld>
            <a:endParaRPr lang="en-AU" dirty="0"/>
          </a:p>
        </p:txBody>
      </p:sp>
    </p:spTree>
    <p:extLst>
      <p:ext uri="{BB962C8B-B14F-4D97-AF65-F5344CB8AC3E}">
        <p14:creationId xmlns:p14="http://schemas.microsoft.com/office/powerpoint/2010/main" val="204203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feature of the FTK interface is the location, organisation and exportation of data. The interface contains tabs, each with a specific</a:t>
            </a:r>
            <a:r>
              <a:rPr lang="en-US" baseline="0" dirty="0" smtClean="0"/>
              <a:t> focus which we’ll go through. Each of the coloured tabs ( 3 rows down) will display the data in different structures and ways:</a:t>
            </a:r>
          </a:p>
          <a:p>
            <a:endParaRPr lang="en-US" baseline="0" dirty="0" smtClean="0"/>
          </a:p>
          <a:p>
            <a:r>
              <a:rPr lang="en-US" baseline="0" dirty="0" smtClean="0"/>
              <a:t>Explorer – Lists the Evidence/ Records in a directory structure, similar to the windows explorer. Evidence can be viewed in physical or logical drives.</a:t>
            </a:r>
          </a:p>
          <a:p>
            <a:endParaRPr lang="en-US" baseline="0" dirty="0" smtClean="0"/>
          </a:p>
          <a:p>
            <a:r>
              <a:rPr lang="en-US" baseline="0" dirty="0" smtClean="0"/>
              <a:t>Overview – the 2</a:t>
            </a:r>
            <a:r>
              <a:rPr lang="en-US" baseline="30000" dirty="0" smtClean="0"/>
              <a:t>nd</a:t>
            </a:r>
            <a:r>
              <a:rPr lang="en-US" baseline="0" dirty="0" smtClean="0"/>
              <a:t> tab – narrows your search to look through specific documents types or to look for items by the status or file extension.</a:t>
            </a:r>
          </a:p>
          <a:p>
            <a:endParaRPr lang="en-US" baseline="0" dirty="0" smtClean="0"/>
          </a:p>
          <a:p>
            <a:r>
              <a:rPr lang="en-US" baseline="0" dirty="0" smtClean="0"/>
              <a:t>Email – This tab is used to view emails, mailboxes and attachments</a:t>
            </a:r>
          </a:p>
          <a:p>
            <a:endParaRPr lang="en-US" baseline="0" dirty="0" smtClean="0"/>
          </a:p>
          <a:p>
            <a:r>
              <a:rPr lang="en-US" baseline="0" dirty="0" smtClean="0"/>
              <a:t>Graphics – to view graphics in the collection using Thumbnails</a:t>
            </a:r>
          </a:p>
          <a:p>
            <a:endParaRPr lang="en-US" baseline="0" dirty="0" smtClean="0"/>
          </a:p>
          <a:p>
            <a:r>
              <a:rPr lang="en-US" baseline="0" dirty="0" smtClean="0"/>
              <a:t>Video – Used to watch video contents and the detailed information about them. </a:t>
            </a:r>
          </a:p>
          <a:p>
            <a:endParaRPr lang="en-US" baseline="0" dirty="0" smtClean="0"/>
          </a:p>
          <a:p>
            <a:r>
              <a:rPr lang="en-US" baseline="0" dirty="0" smtClean="0"/>
              <a:t>Internet / Chat – to view detailed information about the internet / chat data in the collection (browser history etc)</a:t>
            </a:r>
          </a:p>
          <a:p>
            <a:endParaRPr lang="en-US" baseline="0" dirty="0" smtClean="0"/>
          </a:p>
          <a:p>
            <a:r>
              <a:rPr lang="en-US" baseline="0" dirty="0" smtClean="0"/>
              <a:t>Bookmarks – Generates a group of files to be referenced in a group (ie a Series). Additional information such as Series descriptions, quantity, etc can also be added here. Can be exported as a Report with Series Title, description etc</a:t>
            </a:r>
          </a:p>
          <a:p>
            <a:endParaRPr lang="en-US" baseline="0" dirty="0" smtClean="0"/>
          </a:p>
          <a:p>
            <a:r>
              <a:rPr lang="en-US" baseline="0" dirty="0" smtClean="0"/>
              <a:t>Live Search – used to search information across the collection using keywords. </a:t>
            </a:r>
          </a:p>
          <a:p>
            <a:endParaRPr lang="en-US" baseline="0" dirty="0" smtClean="0"/>
          </a:p>
          <a:p>
            <a:r>
              <a:rPr lang="en-US" baseline="0" dirty="0" smtClean="0"/>
              <a:t>Index Search – As all data is previously indexed in the ‘processing’ or ingest phase, this search is quick and effective</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t>5</a:t>
            </a:fld>
            <a:endParaRPr lang="en-AU" dirty="0"/>
          </a:p>
        </p:txBody>
      </p:sp>
    </p:spTree>
    <p:extLst>
      <p:ext uri="{BB962C8B-B14F-4D97-AF65-F5344CB8AC3E}">
        <p14:creationId xmlns:p14="http://schemas.microsoft.com/office/powerpoint/2010/main" val="29386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a:t>
            </a:r>
            <a:r>
              <a:rPr lang="en-US" baseline="0" dirty="0" smtClean="0"/>
              <a:t> tab displays all of the contents of the collection files and drives as the original user would have seen them. </a:t>
            </a:r>
          </a:p>
          <a:p>
            <a:endParaRPr lang="en-US" baseline="0" dirty="0" smtClean="0"/>
          </a:p>
          <a:p>
            <a:r>
              <a:rPr lang="en-US" baseline="0" dirty="0" smtClean="0"/>
              <a:t>Lists directory structure of each evidence item, similar to the way you would view directory structure in Windows Explorer. This is the structure created by the donor. In the bottom panel – you can see the </a:t>
            </a:r>
            <a:r>
              <a:rPr lang="en-US" baseline="0" dirty="0" err="1" smtClean="0"/>
              <a:t>itemised</a:t>
            </a:r>
            <a:r>
              <a:rPr lang="en-US" baseline="0" dirty="0" smtClean="0"/>
              <a:t> content of the folder marked “Images 2011”. You can also see the technical metadata extracted from the original digital records – Name (as applied by the donor), unique number applied by FTK, check sums, date created, date modified, date last accessed.</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able to add additional metadata to the standard</a:t>
            </a:r>
            <a:r>
              <a:rPr lang="en-US" baseline="0" dirty="0" smtClean="0"/>
              <a:t> view – Name (as supplied by the creator), label, item, extension, path, check sums, </a:t>
            </a:r>
          </a:p>
          <a:p>
            <a:endParaRPr lang="en-US" baseline="0" dirty="0" smtClean="0"/>
          </a:p>
          <a:p>
            <a:r>
              <a:rPr lang="en-US" baseline="0" dirty="0" smtClean="0"/>
              <a:t>You can choose which columns to display as well as the order of the view. Here I’ve chosen to add the GEO EXIFF Tag elements…</a:t>
            </a:r>
          </a:p>
          <a:p>
            <a:endParaRPr lang="en-US" baseline="0" dirty="0" smtClean="0"/>
          </a:p>
          <a:p>
            <a:r>
              <a:rPr lang="en-US" baseline="0" dirty="0" smtClean="0"/>
              <a:t>Could also add Email items</a:t>
            </a:r>
            <a:r>
              <a:rPr lang="en-AU" baseline="0" dirty="0" smtClean="0"/>
              <a:t>, technical metadata, security, duplicate files etc.</a:t>
            </a:r>
            <a:endParaRPr lang="en-US" baseline="0" dirty="0" smtClean="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the GEO tags have been added. If they had been populated by the creator (usually</a:t>
            </a:r>
            <a:r>
              <a:rPr lang="en-US" baseline="0" dirty="0" smtClean="0"/>
              <a:t> in photographs) the information would appear here.</a:t>
            </a:r>
          </a:p>
          <a:p>
            <a:endParaRPr lang="en-US" baseline="0" dirty="0" smtClean="0"/>
          </a:p>
          <a:p>
            <a:r>
              <a:rPr lang="en-US" baseline="0" dirty="0" smtClean="0"/>
              <a:t>Note the addition of: Area Code, City, Country, Latitude etc.</a:t>
            </a:r>
          </a:p>
          <a:p>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Overview tab provides a general view of a case. You</a:t>
            </a:r>
            <a:r>
              <a:rPr lang="en-US" baseline="0" dirty="0" smtClean="0"/>
              <a:t> can find the number of items in various categories, view lists of items and lists of individual items by category, status, and extension. The categories include: Evidence Groups, File items, File Extensions, File Category (types of records – databases, documents, email, folders, graphics etc), File Status, Email Status, labels and bookmarks. </a:t>
            </a:r>
            <a:endParaRPr lang="en-AU" dirty="0"/>
          </a:p>
        </p:txBody>
      </p:sp>
      <p:sp>
        <p:nvSpPr>
          <p:cNvPr id="4" name="Slide Number Placeholder 3"/>
          <p:cNvSpPr>
            <a:spLocks noGrp="1"/>
          </p:cNvSpPr>
          <p:nvPr>
            <p:ph type="sldNum" sz="quarter" idx="10"/>
          </p:nvPr>
        </p:nvSpPr>
        <p:spPr/>
        <p:txBody>
          <a:bodyPr/>
          <a:lstStyle/>
          <a:p>
            <a:fld id="{2340D7D1-F5D3-4D18-89DD-B80584FC9188}"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293861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B608A9-E5BF-4342-88D1-67D07293792A}" type="slidenum">
              <a:rPr lang="en-GB" smtClean="0"/>
              <a:pPr/>
              <a:t>‹#›</a:t>
            </a:fld>
            <a:endParaRPr lang="en-GB" dirty="0"/>
          </a:p>
        </p:txBody>
      </p:sp>
      <p:pic>
        <p:nvPicPr>
          <p:cNvPr id="7" name="Picture 6"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92869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2000241"/>
            <a:ext cx="8229600" cy="38576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B608A9-E5BF-4342-88D1-67D07293792A}" type="slidenum">
              <a:rPr lang="en-GB" smtClean="0"/>
              <a:pPr/>
              <a:t>‹#›</a:t>
            </a:fld>
            <a:endParaRPr lang="en-GB" dirty="0"/>
          </a:p>
        </p:txBody>
      </p:sp>
      <p:pic>
        <p:nvPicPr>
          <p:cNvPr id="7" name="Picture 6"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B608A9-E5BF-4342-88D1-67D07293792A}" type="slidenum">
              <a:rPr lang="en-GB" smtClean="0"/>
              <a:pPr/>
              <a:t>‹#›</a:t>
            </a:fld>
            <a:endParaRPr lang="en-GB" dirty="0"/>
          </a:p>
        </p:txBody>
      </p:sp>
      <p:pic>
        <p:nvPicPr>
          <p:cNvPr id="7" name="Picture 6"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6800"/>
            <a:ext cx="8229600" cy="9288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34001"/>
            <a:ext cx="4038600" cy="3823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034001"/>
            <a:ext cx="4038600" cy="4109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B608A9-E5BF-4342-88D1-67D07293792A}" type="slidenum">
              <a:rPr lang="en-GB" smtClean="0"/>
              <a:pPr/>
              <a:t>‹#›</a:t>
            </a:fld>
            <a:endParaRPr lang="en-GB" dirty="0"/>
          </a:p>
        </p:txBody>
      </p:sp>
      <p:pic>
        <p:nvPicPr>
          <p:cNvPr id="8" name="Picture 7"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6800"/>
            <a:ext cx="8229600" cy="9288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000240"/>
            <a:ext cx="4040188" cy="7143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14620"/>
            <a:ext cx="4040188" cy="3143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2000240"/>
            <a:ext cx="4041775" cy="7143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14619"/>
            <a:ext cx="4041775" cy="34115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3B608A9-E5BF-4342-88D1-67D07293792A}" type="slidenum">
              <a:rPr lang="en-GB" smtClean="0"/>
              <a:pPr/>
              <a:t>‹#›</a:t>
            </a:fld>
            <a:endParaRPr lang="en-GB" dirty="0"/>
          </a:p>
        </p:txBody>
      </p:sp>
      <p:pic>
        <p:nvPicPr>
          <p:cNvPr id="10" name="Picture 9"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6800"/>
            <a:ext cx="8229600" cy="928800"/>
          </a:xfrm>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3B608A9-E5BF-4342-88D1-67D07293792A}" type="slidenum">
              <a:rPr lang="en-GB" smtClean="0"/>
              <a:pPr/>
              <a:t>‹#›</a:t>
            </a:fld>
            <a:endParaRPr lang="en-GB" dirty="0"/>
          </a:p>
        </p:txBody>
      </p:sp>
      <p:pic>
        <p:nvPicPr>
          <p:cNvPr id="6" name="Picture 5"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3B608A9-E5BF-4342-88D1-67D07293792A}" type="slidenum">
              <a:rPr lang="en-GB" smtClean="0"/>
              <a:pPr/>
              <a:t>‹#›</a:t>
            </a:fld>
            <a:endParaRPr lang="en-GB" dirty="0"/>
          </a:p>
        </p:txBody>
      </p:sp>
      <p:pic>
        <p:nvPicPr>
          <p:cNvPr id="5" name="Picture 4"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3008313" cy="107157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857232"/>
            <a:ext cx="5111750" cy="5268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928803"/>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B608A9-E5BF-4342-88D1-67D07293792A}" type="slidenum">
              <a:rPr lang="en-GB" smtClean="0"/>
              <a:pPr/>
              <a:t>‹#›</a:t>
            </a:fld>
            <a:endParaRPr lang="en-GB" dirty="0"/>
          </a:p>
        </p:txBody>
      </p:sp>
      <p:pic>
        <p:nvPicPr>
          <p:cNvPr id="8" name="Picture 7"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B608A9-E5BF-4342-88D1-67D07293792A}" type="slidenum">
              <a:rPr lang="en-GB" smtClean="0"/>
              <a:pPr/>
              <a:t>‹#›</a:t>
            </a:fld>
            <a:endParaRPr lang="en-GB" dirty="0"/>
          </a:p>
        </p:txBody>
      </p:sp>
      <p:pic>
        <p:nvPicPr>
          <p:cNvPr id="8" name="Picture 7" descr="nla.jpg"/>
          <p:cNvPicPr>
            <a:picLocks noChangeAspect="1"/>
          </p:cNvPicPr>
          <p:nvPr userDrawn="1"/>
        </p:nvPicPr>
        <p:blipFill>
          <a:blip r:embed="rId2" cstate="print"/>
          <a:stretch>
            <a:fillRect/>
          </a:stretch>
        </p:blipFill>
        <p:spPr>
          <a:xfrm>
            <a:off x="0" y="0"/>
            <a:ext cx="9144000" cy="29010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2576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608A9-E5BF-4342-88D1-67D07293792A}" type="slidenum">
              <a:rPr lang="en-GB" smtClean="0"/>
              <a:pPr/>
              <a:t>‹#›</a:t>
            </a:fld>
            <a:endParaRPr lang="en-GB" dirty="0"/>
          </a:p>
        </p:txBody>
      </p:sp>
      <p:pic>
        <p:nvPicPr>
          <p:cNvPr id="7" name="Picture 6" descr="nla-logo-url.png"/>
          <p:cNvPicPr>
            <a:picLocks noChangeAspect="1"/>
          </p:cNvPicPr>
          <p:nvPr/>
        </p:nvPicPr>
        <p:blipFill>
          <a:blip r:embed="rId11" cstate="print"/>
          <a:stretch>
            <a:fillRect/>
          </a:stretch>
        </p:blipFill>
        <p:spPr>
          <a:xfrm>
            <a:off x="142844" y="5857892"/>
            <a:ext cx="1453899" cy="8900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546000"/>
            <a:ext cx="5286412" cy="738664"/>
          </a:xfrm>
          <a:prstGeom prst="rect">
            <a:avLst/>
          </a:prstGeom>
          <a:noFill/>
        </p:spPr>
        <p:txBody>
          <a:bodyPr wrap="square" rtlCol="0">
            <a:spAutoFit/>
          </a:bodyPr>
          <a:lstStyle/>
          <a:p>
            <a:r>
              <a:rPr lang="en-AU" sz="2400" dirty="0" smtClean="0"/>
              <a:t>DIGITAL FORENSICS</a:t>
            </a:r>
          </a:p>
          <a:p>
            <a:r>
              <a:rPr lang="en-US" dirty="0" smtClean="0"/>
              <a:t>Forensic Toolkit: a tool to process born digital records</a:t>
            </a:r>
            <a:endParaRPr lang="en-GB" dirty="0"/>
          </a:p>
        </p:txBody>
      </p:sp>
      <p:sp>
        <p:nvSpPr>
          <p:cNvPr id="5" name="TextBox 4"/>
          <p:cNvSpPr txBox="1"/>
          <p:nvPr/>
        </p:nvSpPr>
        <p:spPr>
          <a:xfrm>
            <a:off x="5786446" y="546000"/>
            <a:ext cx="3143272" cy="707886"/>
          </a:xfrm>
          <a:prstGeom prst="rect">
            <a:avLst/>
          </a:prstGeom>
          <a:noFill/>
        </p:spPr>
        <p:txBody>
          <a:bodyPr wrap="square" rtlCol="0">
            <a:spAutoFit/>
          </a:bodyPr>
          <a:lstStyle/>
          <a:p>
            <a:r>
              <a:rPr lang="en-AU" sz="2000" b="1" dirty="0" smtClean="0"/>
              <a:t>Emma Jolley </a:t>
            </a:r>
          </a:p>
          <a:p>
            <a:r>
              <a:rPr lang="en-AU" sz="2000" b="1" dirty="0" smtClean="0"/>
              <a:t>Curator of Digital Archives</a:t>
            </a:r>
            <a:endParaRPr lang="en-GB" sz="2000" b="1" dirty="0"/>
          </a:p>
        </p:txBody>
      </p:sp>
      <p:pic>
        <p:nvPicPr>
          <p:cNvPr id="6" name="Picture 5" descr="NLA-plain.png"/>
          <p:cNvPicPr>
            <a:picLocks noChangeAspect="1"/>
          </p:cNvPicPr>
          <p:nvPr/>
        </p:nvPicPr>
        <p:blipFill>
          <a:blip r:embed="rId3" cstate="print"/>
          <a:stretch>
            <a:fillRect/>
          </a:stretch>
        </p:blipFill>
        <p:spPr>
          <a:xfrm>
            <a:off x="1571604" y="1991310"/>
            <a:ext cx="6000792" cy="3437954"/>
          </a:xfrm>
          <a:prstGeom prst="rect">
            <a:avLst/>
          </a:prstGeom>
        </p:spPr>
      </p:pic>
      <p:pic>
        <p:nvPicPr>
          <p:cNvPr id="7" name="Picture 6" descr="Triangle.png"/>
          <p:cNvPicPr>
            <a:picLocks noChangeAspect="1"/>
          </p:cNvPicPr>
          <p:nvPr/>
        </p:nvPicPr>
        <p:blipFill>
          <a:blip r:embed="rId4" cstate="print"/>
          <a:stretch>
            <a:fillRect/>
          </a:stretch>
        </p:blipFill>
        <p:spPr>
          <a:xfrm>
            <a:off x="8299562" y="2786058"/>
            <a:ext cx="844436" cy="40719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 y="116632"/>
            <a:ext cx="5486400" cy="566738"/>
          </a:xfrm>
        </p:spPr>
        <p:txBody>
          <a:bodyPr/>
          <a:lstStyle/>
          <a:p>
            <a:r>
              <a:rPr lang="en-US" dirty="0" smtClean="0"/>
              <a:t>Overview View </a:t>
            </a:r>
            <a:endParaRPr lang="en-A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67" y="764704"/>
            <a:ext cx="902063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887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Viewing Content</a:t>
            </a:r>
            <a:endParaRPr lang="en-AU" dirty="0"/>
          </a:p>
        </p:txBody>
      </p:sp>
      <p:pic>
        <p:nvPicPr>
          <p:cNvPr id="3074" name="Picture 2" descr="F:\Page 11 - Viewing Cont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979347" cy="52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45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Email View - 1</a:t>
            </a:r>
            <a:endParaRPr lang="en-A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82971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577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Email View 1 – Deleted Items</a:t>
            </a:r>
            <a:endParaRPr lang="en-AU" dirty="0"/>
          </a:p>
        </p:txBody>
      </p:sp>
      <p:pic>
        <p:nvPicPr>
          <p:cNvPr id="4098" name="Picture 2" descr="F:\Page 13 - Email View 1 - Deleted Ite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8" y="692696"/>
            <a:ext cx="886903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50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Email View 1 – Calendar view</a:t>
            </a:r>
            <a:endParaRPr lang="en-A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764705"/>
            <a:ext cx="886301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3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Email View 2</a:t>
            </a:r>
            <a:endParaRPr lang="en-AU"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92696"/>
            <a:ext cx="892175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90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Email View 2</a:t>
            </a:r>
            <a:endParaRPr lang="en-AU" dirty="0"/>
          </a:p>
        </p:txBody>
      </p:sp>
      <p:pic>
        <p:nvPicPr>
          <p:cNvPr id="5122" name="Picture 2" descr="F:\Page 16 - Email View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85653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4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Graphics View</a:t>
            </a:r>
            <a:endParaRPr lang="en-AU"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40515"/>
            <a:ext cx="8856983" cy="506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181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Graphics View – Properties view (metadata)</a:t>
            </a:r>
            <a:endParaRPr lang="en-AU"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 y="692697"/>
            <a:ext cx="902500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535252" y="3009382"/>
            <a:ext cx="1656184" cy="275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3419872" y="5517232"/>
            <a:ext cx="1656184" cy="275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96733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lstStyle/>
          <a:p>
            <a:r>
              <a:rPr lang="en-US" dirty="0" smtClean="0"/>
              <a:t>Video View</a:t>
            </a:r>
            <a:endParaRPr lang="en-AU"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2" y="683931"/>
            <a:ext cx="9046161" cy="519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185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8694"/>
          </a:xfrm>
        </p:spPr>
        <p:txBody>
          <a:bodyPr/>
          <a:lstStyle/>
          <a:p>
            <a:r>
              <a:rPr lang="en-US" dirty="0" smtClean="0"/>
              <a:t>Why Digital Forensics?</a:t>
            </a:r>
            <a:endParaRPr lang="en-AU" dirty="0"/>
          </a:p>
        </p:txBody>
      </p:sp>
      <p:sp>
        <p:nvSpPr>
          <p:cNvPr id="3" name="Content Placeholder 2"/>
          <p:cNvSpPr>
            <a:spLocks noGrp="1"/>
          </p:cNvSpPr>
          <p:nvPr>
            <p:ph idx="1"/>
          </p:nvPr>
        </p:nvSpPr>
        <p:spPr>
          <a:xfrm>
            <a:off x="467544" y="1268760"/>
            <a:ext cx="8229600" cy="4464496"/>
          </a:xfrm>
        </p:spPr>
        <p:txBody>
          <a:bodyPr>
            <a:normAutofit/>
          </a:bodyPr>
          <a:lstStyle/>
          <a:p>
            <a:pPr marL="0" indent="0" algn="ctr">
              <a:buNone/>
            </a:pPr>
            <a:r>
              <a:rPr lang="en-US" sz="2800" i="1" dirty="0" smtClean="0"/>
              <a:t>The process of identifying, preserving, analysing and presenting digital evidence in a manner that is legally acceptable.</a:t>
            </a:r>
          </a:p>
          <a:p>
            <a:pPr marL="0" indent="0" algn="ctr">
              <a:buNone/>
            </a:pPr>
            <a:endParaRPr lang="en-US" sz="2800" i="1" dirty="0" smtClean="0"/>
          </a:p>
          <a:p>
            <a:pPr marL="0" indent="0" algn="ctr">
              <a:buNone/>
            </a:pPr>
            <a:r>
              <a:rPr lang="en-US" sz="2800" dirty="0" smtClean="0"/>
              <a:t>Provenance</a:t>
            </a:r>
          </a:p>
          <a:p>
            <a:pPr marL="0" indent="0" algn="ctr">
              <a:buNone/>
            </a:pPr>
            <a:r>
              <a:rPr lang="en-US" sz="2800" dirty="0" smtClean="0"/>
              <a:t>Original Order</a:t>
            </a:r>
          </a:p>
          <a:p>
            <a:pPr marL="0" indent="0" algn="ctr">
              <a:buNone/>
            </a:pPr>
            <a:r>
              <a:rPr lang="en-US" sz="2800" dirty="0" smtClean="0"/>
              <a:t>Chain of Custody</a:t>
            </a:r>
          </a:p>
          <a:p>
            <a:pPr marL="0" indent="0" algn="ctr">
              <a:buNone/>
            </a:pPr>
            <a:r>
              <a:rPr lang="en-US" sz="2800" dirty="0" smtClean="0"/>
              <a:t>Identifying</a:t>
            </a:r>
          </a:p>
          <a:p>
            <a:pPr marL="0" indent="0" algn="ctr">
              <a:buNone/>
            </a:pPr>
            <a:r>
              <a:rPr lang="en-US" sz="2800" dirty="0" smtClean="0"/>
              <a:t>Authenticity</a:t>
            </a:r>
            <a:endParaRPr lang="en-AU" sz="2800" dirty="0"/>
          </a:p>
        </p:txBody>
      </p:sp>
    </p:spTree>
    <p:extLst>
      <p:ext uri="{BB962C8B-B14F-4D97-AF65-F5344CB8AC3E}">
        <p14:creationId xmlns:p14="http://schemas.microsoft.com/office/powerpoint/2010/main" val="38587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Audio Player</a:t>
            </a:r>
            <a:endParaRPr lang="en-AU" sz="1800" dirty="0"/>
          </a:p>
        </p:txBody>
      </p:sp>
      <p:pic>
        <p:nvPicPr>
          <p:cNvPr id="4" name="Picture 2" descr="T:\Standards and Training\Born Digital Training\images-screenshots\AccessData FTK Toolkit\FTK-Explorer-Audio 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03489"/>
            <a:ext cx="8928992" cy="51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48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fontScale="90000"/>
          </a:bodyPr>
          <a:lstStyle/>
          <a:p>
            <a:r>
              <a:rPr lang="en-US" sz="1800" dirty="0" smtClean="0"/>
              <a:t>Bookmarks (Serialisation – Arrangement and Description)</a:t>
            </a:r>
            <a:endParaRPr lang="en-AU" sz="18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8" y="692696"/>
            <a:ext cx="892094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787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fontScale="90000"/>
          </a:bodyPr>
          <a:lstStyle/>
          <a:p>
            <a:r>
              <a:rPr lang="en-US" sz="1800" dirty="0" smtClean="0"/>
              <a:t>Bookmarks (Serialisation – Arrangement and Description)</a:t>
            </a:r>
            <a:endParaRPr lang="en-AU" sz="1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6" y="620688"/>
            <a:ext cx="898113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82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Labels (Analysis)</a:t>
            </a:r>
            <a:endParaRPr lang="en-AU" sz="18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8142910" cy="488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300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Searching (Index)</a:t>
            </a:r>
            <a:endParaRPr lang="en-AU" sz="18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1" y="764704"/>
            <a:ext cx="896697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71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Searching (Index) – Copyright and IP statements</a:t>
            </a:r>
            <a:endParaRPr lang="en-AU" sz="1800"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91976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9027270" y="530120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Oval 3"/>
          <p:cNvSpPr/>
          <p:nvPr/>
        </p:nvSpPr>
        <p:spPr>
          <a:xfrm>
            <a:off x="5091847" y="4005064"/>
            <a:ext cx="4023222"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91832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Visualisation – Time Series (Email)</a:t>
            </a:r>
            <a:endParaRPr lang="en-AU" sz="1800" dirty="0"/>
          </a:p>
        </p:txBody>
      </p:sp>
      <p:sp>
        <p:nvSpPr>
          <p:cNvPr id="3" name="Oval 2"/>
          <p:cNvSpPr/>
          <p:nvPr/>
        </p:nvSpPr>
        <p:spPr>
          <a:xfrm>
            <a:off x="9027270" y="530120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 y="692696"/>
            <a:ext cx="902727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795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Visualisation – social analyser (email)</a:t>
            </a:r>
            <a:endParaRPr lang="en-AU" sz="1800" dirty="0"/>
          </a:p>
        </p:txBody>
      </p:sp>
      <p:sp>
        <p:nvSpPr>
          <p:cNvPr id="3" name="Oval 2"/>
          <p:cNvSpPr/>
          <p:nvPr/>
        </p:nvSpPr>
        <p:spPr>
          <a:xfrm>
            <a:off x="9027270" y="530120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4" y="669435"/>
            <a:ext cx="9035800" cy="519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959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Reporting </a:t>
            </a:r>
            <a:endParaRPr lang="en-AU" sz="1800" dirty="0"/>
          </a:p>
        </p:txBody>
      </p:sp>
      <p:sp>
        <p:nvSpPr>
          <p:cNvPr id="3" name="Oval 2"/>
          <p:cNvSpPr/>
          <p:nvPr/>
        </p:nvSpPr>
        <p:spPr>
          <a:xfrm>
            <a:off x="9027270" y="530120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692696"/>
            <a:ext cx="7839646" cy="4751896"/>
          </a:xfrm>
          <a:prstGeom prst="rect">
            <a:avLst/>
          </a:prstGeo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276872"/>
            <a:ext cx="4118266" cy="4104456"/>
          </a:xfrm>
          <a:prstGeom prst="rect">
            <a:avLst/>
          </a:prstGeom>
        </p:spPr>
      </p:pic>
    </p:spTree>
    <p:extLst>
      <p:ext uri="{BB962C8B-B14F-4D97-AF65-F5344CB8AC3E}">
        <p14:creationId xmlns:p14="http://schemas.microsoft.com/office/powerpoint/2010/main" val="2943517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a:bodyPr>
          <a:lstStyle/>
          <a:p>
            <a:r>
              <a:rPr lang="en-US" sz="1800" dirty="0" smtClean="0"/>
              <a:t>Reporting – Finding-aid</a:t>
            </a:r>
            <a:endParaRPr lang="en-AU" sz="1800" dirty="0"/>
          </a:p>
        </p:txBody>
      </p:sp>
      <p:sp>
        <p:nvSpPr>
          <p:cNvPr id="3" name="Oval 2"/>
          <p:cNvSpPr/>
          <p:nvPr/>
        </p:nvSpPr>
        <p:spPr>
          <a:xfrm>
            <a:off x="9027270" y="530120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146" name="Picture 2" descr="F:\Bookmark - page 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98450"/>
            <a:ext cx="6015372" cy="593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8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96752"/>
            <a:ext cx="532859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95536" y="332656"/>
            <a:ext cx="8229600" cy="928800"/>
          </a:xfrm>
        </p:spPr>
        <p:txBody>
          <a:bodyPr/>
          <a:lstStyle/>
          <a:p>
            <a:r>
              <a:rPr lang="en-US" dirty="0" smtClean="0"/>
              <a:t>Forensic Toolkit</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 y="116632"/>
            <a:ext cx="5486400" cy="566738"/>
          </a:xfrm>
        </p:spPr>
        <p:txBody>
          <a:bodyPr>
            <a:normAutofit/>
          </a:bodyPr>
          <a:lstStyle/>
          <a:p>
            <a:r>
              <a:rPr lang="en-US" sz="1800" dirty="0" smtClean="0"/>
              <a:t>Reporting – Donors List (Finding-aid)</a:t>
            </a:r>
            <a:endParaRPr lang="en-AU" sz="1800" dirty="0"/>
          </a:p>
        </p:txBody>
      </p:sp>
      <p:sp>
        <p:nvSpPr>
          <p:cNvPr id="3" name="Oval 2"/>
          <p:cNvSpPr/>
          <p:nvPr/>
        </p:nvSpPr>
        <p:spPr>
          <a:xfrm>
            <a:off x="9027270" y="530120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836712"/>
            <a:ext cx="8773908"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37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404664"/>
            <a:ext cx="8229600" cy="928694"/>
          </a:xfrm>
        </p:spPr>
        <p:txBody>
          <a:bodyPr/>
          <a:lstStyle/>
          <a:p>
            <a:r>
              <a:rPr lang="en-US" dirty="0" smtClean="0"/>
              <a:t>Issues and Challenges</a:t>
            </a:r>
            <a:endParaRPr lang="en-AU" dirty="0"/>
          </a:p>
        </p:txBody>
      </p:sp>
      <p:sp>
        <p:nvSpPr>
          <p:cNvPr id="6" name="Content Placeholder 5"/>
          <p:cNvSpPr>
            <a:spLocks noGrp="1"/>
          </p:cNvSpPr>
          <p:nvPr>
            <p:ph idx="1"/>
          </p:nvPr>
        </p:nvSpPr>
        <p:spPr>
          <a:xfrm>
            <a:off x="539552" y="1340768"/>
            <a:ext cx="8229600" cy="4392488"/>
          </a:xfrm>
        </p:spPr>
        <p:txBody>
          <a:bodyPr/>
          <a:lstStyle/>
          <a:p>
            <a:r>
              <a:rPr lang="en-US" dirty="0" smtClean="0"/>
              <a:t>Professional interactions (vocabulary)</a:t>
            </a:r>
          </a:p>
          <a:p>
            <a:r>
              <a:rPr lang="en-US" dirty="0" smtClean="0"/>
              <a:t>Donors metadata</a:t>
            </a:r>
          </a:p>
          <a:p>
            <a:r>
              <a:rPr lang="en-US" dirty="0" smtClean="0"/>
              <a:t>Description</a:t>
            </a:r>
          </a:p>
          <a:p>
            <a:r>
              <a:rPr lang="en-US" dirty="0" smtClean="0"/>
              <a:t>Hybrid collections</a:t>
            </a:r>
          </a:p>
          <a:p>
            <a:r>
              <a:rPr lang="en-US" dirty="0" smtClean="0"/>
              <a:t>Perceptions of the challenge</a:t>
            </a:r>
          </a:p>
          <a:p>
            <a:r>
              <a:rPr lang="en-US" dirty="0" smtClean="0"/>
              <a:t>No two collections are the same</a:t>
            </a:r>
          </a:p>
          <a:p>
            <a:r>
              <a:rPr lang="en-US" dirty="0" smtClean="0"/>
              <a:t>Getting the Description into CMS</a:t>
            </a:r>
            <a:endParaRPr lang="en-AU" dirty="0"/>
          </a:p>
        </p:txBody>
      </p:sp>
    </p:spTree>
    <p:extLst>
      <p:ext uri="{BB962C8B-B14F-4D97-AF65-F5344CB8AC3E}">
        <p14:creationId xmlns:p14="http://schemas.microsoft.com/office/powerpoint/2010/main" val="2776070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28694"/>
          </a:xfrm>
        </p:spPr>
        <p:txBody>
          <a:bodyPr>
            <a:normAutofit/>
          </a:bodyPr>
          <a:lstStyle/>
          <a:p>
            <a:r>
              <a:rPr lang="en-US" sz="4000" dirty="0" smtClean="0"/>
              <a:t>Lessons Learnt</a:t>
            </a:r>
            <a:endParaRPr lang="en-AU" sz="4000" dirty="0"/>
          </a:p>
        </p:txBody>
      </p:sp>
      <p:sp>
        <p:nvSpPr>
          <p:cNvPr id="3" name="Content Placeholder 2"/>
          <p:cNvSpPr>
            <a:spLocks noGrp="1"/>
          </p:cNvSpPr>
          <p:nvPr>
            <p:ph idx="1"/>
          </p:nvPr>
        </p:nvSpPr>
        <p:spPr>
          <a:xfrm>
            <a:off x="179512" y="1340768"/>
            <a:ext cx="8496944" cy="5256584"/>
          </a:xfrm>
        </p:spPr>
        <p:txBody>
          <a:bodyPr/>
          <a:lstStyle/>
          <a:p>
            <a:r>
              <a:rPr lang="en-US" dirty="0" smtClean="0"/>
              <a:t>Plan, Plan, Plan, visit and plan some more</a:t>
            </a:r>
          </a:p>
          <a:p>
            <a:r>
              <a:rPr lang="en-US" dirty="0" smtClean="0"/>
              <a:t>Expect the unexpected</a:t>
            </a:r>
          </a:p>
          <a:p>
            <a:r>
              <a:rPr lang="en-US" dirty="0" smtClean="0"/>
              <a:t>Digital Transfer is very resource hungry</a:t>
            </a:r>
          </a:p>
          <a:p>
            <a:r>
              <a:rPr lang="en-US" dirty="0" smtClean="0"/>
              <a:t>Appraisal must be at CDP level (and Functions)</a:t>
            </a:r>
          </a:p>
          <a:p>
            <a:r>
              <a:rPr lang="en-US" dirty="0" smtClean="0"/>
              <a:t>A single person isn’t going to do it (need a village)</a:t>
            </a:r>
          </a:p>
          <a:p>
            <a:r>
              <a:rPr lang="en-US" dirty="0" smtClean="0"/>
              <a:t>Theory is the same regardless of format</a:t>
            </a:r>
          </a:p>
          <a:p>
            <a:endParaRPr lang="en-AU" dirty="0"/>
          </a:p>
        </p:txBody>
      </p:sp>
    </p:spTree>
    <p:extLst>
      <p:ext uri="{BB962C8B-B14F-4D97-AF65-F5344CB8AC3E}">
        <p14:creationId xmlns:p14="http://schemas.microsoft.com/office/powerpoint/2010/main" val="88535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4664"/>
            <a:ext cx="5486400" cy="566738"/>
          </a:xfrm>
        </p:spPr>
        <p:txBody>
          <a:bodyPr>
            <a:normAutofit/>
          </a:bodyPr>
          <a:lstStyle/>
          <a:p>
            <a:r>
              <a:rPr lang="en-US" sz="2800" dirty="0" smtClean="0"/>
              <a:t>Case Summary</a:t>
            </a:r>
            <a:endParaRPr lang="en-AU" sz="2800" dirty="0"/>
          </a:p>
        </p:txBody>
      </p:sp>
      <p:pic>
        <p:nvPicPr>
          <p:cNvPr id="7" name="Picture 4"/>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96" b="96"/>
          <a:stretch>
            <a:fillRect/>
          </a:stretch>
        </p:blipFill>
        <p:spPr bwMode="auto">
          <a:xfrm>
            <a:off x="1043608" y="1052736"/>
            <a:ext cx="60486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 y="116632"/>
            <a:ext cx="5486400" cy="566738"/>
          </a:xfrm>
        </p:spPr>
        <p:txBody>
          <a:bodyPr/>
          <a:lstStyle/>
          <a:p>
            <a:r>
              <a:rPr lang="en-US" dirty="0" smtClean="0"/>
              <a:t>Overview of FTK Screen</a:t>
            </a:r>
            <a:endParaRPr lang="en-AU" dirty="0"/>
          </a:p>
        </p:txBody>
      </p:sp>
      <p:pic>
        <p:nvPicPr>
          <p:cNvPr id="1026" name="Picture 2" descr="F:\Overview of FTK 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64704"/>
            <a:ext cx="8986838" cy="51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0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 y="116632"/>
            <a:ext cx="5486400" cy="566738"/>
          </a:xfrm>
        </p:spPr>
        <p:txBody>
          <a:bodyPr/>
          <a:lstStyle/>
          <a:p>
            <a:r>
              <a:rPr lang="en-US" dirty="0" smtClean="0"/>
              <a:t>Explore View</a:t>
            </a:r>
            <a:endParaRPr lang="en-AU" dirty="0"/>
          </a:p>
        </p:txBody>
      </p:sp>
      <p:pic>
        <p:nvPicPr>
          <p:cNvPr id="2050" name="Picture 2" descr="F:\Page 6 - Explore 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5" y="764704"/>
            <a:ext cx="896448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0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 y="116632"/>
            <a:ext cx="5486400" cy="566738"/>
          </a:xfrm>
        </p:spPr>
        <p:txBody>
          <a:bodyPr/>
          <a:lstStyle/>
          <a:p>
            <a:r>
              <a:rPr lang="en-US" dirty="0" smtClean="0"/>
              <a:t>Explore View – Additional Technical Metadata</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878497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66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6400" cy="566738"/>
          </a:xfrm>
        </p:spPr>
        <p:txBody>
          <a:bodyPr>
            <a:normAutofit fontScale="90000"/>
          </a:bodyPr>
          <a:lstStyle/>
          <a:p>
            <a:r>
              <a:rPr lang="en-US" dirty="0" smtClean="0"/>
              <a:t>Explore View – Additional Technical Metadata (part – 2)</a:t>
            </a: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0" y="692696"/>
            <a:ext cx="8856983" cy="518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64088" y="3573016"/>
            <a:ext cx="36004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0149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 y="116632"/>
            <a:ext cx="5486400" cy="566738"/>
          </a:xfrm>
        </p:spPr>
        <p:txBody>
          <a:bodyPr/>
          <a:lstStyle/>
          <a:p>
            <a:r>
              <a:rPr lang="en-US" dirty="0" smtClean="0"/>
              <a:t>Overview View </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78497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5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 Library of Austral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652F5B7034047B6C70F9AEB8ED43B" ma:contentTypeVersion="15" ma:contentTypeDescription="Create a new document." ma:contentTypeScope="" ma:versionID="145ed5898435132d82025dda281a4717">
  <xsd:schema xmlns:xsd="http://www.w3.org/2001/XMLSchema" xmlns:xs="http://www.w3.org/2001/XMLSchema" xmlns:p="http://schemas.microsoft.com/office/2006/metadata/properties" xmlns:ns2="e9c2b902-71aa-4872-9563-5558862f0048" xmlns:ns3="2e1b98ae-4ad8-4f94-b2e9-2941d01c86a2" targetNamespace="http://schemas.microsoft.com/office/2006/metadata/properties" ma:root="true" ma:fieldsID="86627574984cff5ceec644bfd218b5f5" ns2:_="" ns3:_="">
    <xsd:import namespace="e9c2b902-71aa-4872-9563-5558862f0048"/>
    <xsd:import namespace="2e1b98ae-4ad8-4f94-b2e9-2941d01c86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2b902-71aa-4872-9563-5558862f0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a6e375-89d1-4f89-9ebf-5f6e204b5e6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1b98ae-4ad8-4f94-b2e9-2941d01c86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91749-88f7-45b6-b363-1abbe739a771}" ma:internalName="TaxCatchAll" ma:showField="CatchAllData" ma:web="2e1b98ae-4ad8-4f94-b2e9-2941d01c86a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87F2A-1A57-4C8D-A4A4-F06FC552CC8C}"/>
</file>

<file path=customXml/itemProps2.xml><?xml version="1.0" encoding="utf-8"?>
<ds:datastoreItem xmlns:ds="http://schemas.openxmlformats.org/officeDocument/2006/customXml" ds:itemID="{002E73C1-7073-410D-BDB9-3582796A2422}"/>
</file>

<file path=docProps/app.xml><?xml version="1.0" encoding="utf-8"?>
<Properties xmlns="http://schemas.openxmlformats.org/officeDocument/2006/extended-properties" xmlns:vt="http://schemas.openxmlformats.org/officeDocument/2006/docPropsVTypes">
  <Template>National Library of Australia</Template>
  <TotalTime>444</TotalTime>
  <Words>2829</Words>
  <Application>Microsoft Office PowerPoint</Application>
  <PresentationFormat>On-screen Show (4:3)</PresentationFormat>
  <Paragraphs>230</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National Library of Australia</vt:lpstr>
      <vt:lpstr>PowerPoint Presentation</vt:lpstr>
      <vt:lpstr>Why Digital Forensics?</vt:lpstr>
      <vt:lpstr>Forensic Toolkit</vt:lpstr>
      <vt:lpstr>Case Summary</vt:lpstr>
      <vt:lpstr>Overview of FTK Screen</vt:lpstr>
      <vt:lpstr>Explore View</vt:lpstr>
      <vt:lpstr>Explore View – Additional Technical Metadata</vt:lpstr>
      <vt:lpstr>Explore View – Additional Technical Metadata (part – 2)</vt:lpstr>
      <vt:lpstr>Overview View </vt:lpstr>
      <vt:lpstr>Overview View </vt:lpstr>
      <vt:lpstr>Viewing Content</vt:lpstr>
      <vt:lpstr>Email View - 1</vt:lpstr>
      <vt:lpstr>Email View 1 – Deleted Items</vt:lpstr>
      <vt:lpstr>Email View 1 – Calendar view</vt:lpstr>
      <vt:lpstr>Email View 2</vt:lpstr>
      <vt:lpstr>Email View 2</vt:lpstr>
      <vt:lpstr>Graphics View</vt:lpstr>
      <vt:lpstr>Graphics View – Properties view (metadata)</vt:lpstr>
      <vt:lpstr>Video View</vt:lpstr>
      <vt:lpstr>Audio Player</vt:lpstr>
      <vt:lpstr>Bookmarks (Serialisation – Arrangement and Description)</vt:lpstr>
      <vt:lpstr>Bookmarks (Serialisation – Arrangement and Description)</vt:lpstr>
      <vt:lpstr>Labels (Analysis)</vt:lpstr>
      <vt:lpstr>Searching (Index)</vt:lpstr>
      <vt:lpstr>Searching (Index) – Copyright and IP statements</vt:lpstr>
      <vt:lpstr>Visualisation – Time Series (Email)</vt:lpstr>
      <vt:lpstr>Visualisation – social analyser (email)</vt:lpstr>
      <vt:lpstr>Reporting </vt:lpstr>
      <vt:lpstr>Reporting – Finding-aid</vt:lpstr>
      <vt:lpstr>Reporting – Donors List (Finding-aid)</vt:lpstr>
      <vt:lpstr>Issues and Challenges</vt:lpstr>
      <vt:lpstr>Lessons Learnt</vt:lpstr>
    </vt:vector>
  </TitlesOfParts>
  <Company>National Library of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Jolley</dc:creator>
  <cp:lastModifiedBy>Aimee Said</cp:lastModifiedBy>
  <cp:revision>38</cp:revision>
  <dcterms:created xsi:type="dcterms:W3CDTF">2015-05-06T01:56:33Z</dcterms:created>
  <dcterms:modified xsi:type="dcterms:W3CDTF">2018-06-15T03:25:13Z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