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7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85" r:id="rId12"/>
    <p:sldId id="286" r:id="rId13"/>
    <p:sldId id="287" r:id="rId14"/>
    <p:sldId id="288" r:id="rId15"/>
    <p:sldId id="289" r:id="rId16"/>
    <p:sldId id="282" r:id="rId17"/>
    <p:sldId id="259" r:id="rId18"/>
    <p:sldId id="279" r:id="rId19"/>
    <p:sldId id="280" r:id="rId20"/>
    <p:sldId id="281" r:id="rId21"/>
    <p:sldId id="28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CB958-DD89-4136-8EC1-81E333904203}" type="datetimeFigureOut">
              <a:rPr lang="en-AU" smtClean="0"/>
              <a:pPr/>
              <a:t>19/07/2013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37BB-7242-4903-A5BB-9AF19528B36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CB958-DD89-4136-8EC1-81E333904203}" type="datetimeFigureOut">
              <a:rPr lang="en-AU" smtClean="0"/>
              <a:pPr/>
              <a:t>19/07/2013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37BB-7242-4903-A5BB-9AF19528B36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CB958-DD89-4136-8EC1-81E333904203}" type="datetimeFigureOut">
              <a:rPr lang="en-AU" smtClean="0"/>
              <a:pPr/>
              <a:t>19/07/2013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37BB-7242-4903-A5BB-9AF19528B36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CB958-DD89-4136-8EC1-81E333904203}" type="datetimeFigureOut">
              <a:rPr lang="en-AU" smtClean="0"/>
              <a:pPr/>
              <a:t>19/07/2013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37BB-7242-4903-A5BB-9AF19528B36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CB958-DD89-4136-8EC1-81E333904203}" type="datetimeFigureOut">
              <a:rPr lang="en-AU" smtClean="0"/>
              <a:pPr/>
              <a:t>19/07/2013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37BB-7242-4903-A5BB-9AF19528B36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CB958-DD89-4136-8EC1-81E333904203}" type="datetimeFigureOut">
              <a:rPr lang="en-AU" smtClean="0"/>
              <a:pPr/>
              <a:t>19/07/2013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37BB-7242-4903-A5BB-9AF19528B36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CB958-DD89-4136-8EC1-81E333904203}" type="datetimeFigureOut">
              <a:rPr lang="en-AU" smtClean="0"/>
              <a:pPr/>
              <a:t>19/07/2013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37BB-7242-4903-A5BB-9AF19528B36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CB958-DD89-4136-8EC1-81E333904203}" type="datetimeFigureOut">
              <a:rPr lang="en-AU" smtClean="0"/>
              <a:pPr/>
              <a:t>19/07/2013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37BB-7242-4903-A5BB-9AF19528B36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CB958-DD89-4136-8EC1-81E333904203}" type="datetimeFigureOut">
              <a:rPr lang="en-AU" smtClean="0"/>
              <a:pPr/>
              <a:t>19/07/2013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37BB-7242-4903-A5BB-9AF19528B36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CB958-DD89-4136-8EC1-81E333904203}" type="datetimeFigureOut">
              <a:rPr lang="en-AU" smtClean="0"/>
              <a:pPr/>
              <a:t>19/07/2013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37BB-7242-4903-A5BB-9AF19528B36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CB958-DD89-4136-8EC1-81E333904203}" type="datetimeFigureOut">
              <a:rPr lang="en-AU" smtClean="0"/>
              <a:pPr/>
              <a:t>19/07/2013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37BB-7242-4903-A5BB-9AF19528B36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CB958-DD89-4136-8EC1-81E333904203}" type="datetimeFigureOut">
              <a:rPr lang="en-AU" smtClean="0"/>
              <a:pPr/>
              <a:t>19/07/2013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937BB-7242-4903-A5BB-9AF19528B362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3808" y="0"/>
            <a:ext cx="6300192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5" name="Picture 4" descr="LTRGreencentrePurplepet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3330090" cy="16561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2843808" y="2636912"/>
            <a:ext cx="63001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0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AFTER</a:t>
            </a:r>
            <a:endParaRPr lang="en-AU" sz="10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3808" y="0"/>
            <a:ext cx="6300192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TextBox 2"/>
          <p:cNvSpPr txBox="1"/>
          <p:nvPr/>
        </p:nvSpPr>
        <p:spPr>
          <a:xfrm>
            <a:off x="3203848" y="2636912"/>
            <a:ext cx="54726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pitchFamily="2" charset="2"/>
              <a:buChar char="ü"/>
            </a:pPr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Extending partnerships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Extending programs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Extending new programs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Building on connection (through social media)</a:t>
            </a:r>
          </a:p>
        </p:txBody>
      </p:sp>
      <p:pic>
        <p:nvPicPr>
          <p:cNvPr id="5" name="Picture 4" descr="LTRGreencentrePurplepet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3330090" cy="16561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67544" y="2636912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>
                <a:latin typeface="Arial" pitchFamily="34" charset="0"/>
                <a:cs typeface="Arial" pitchFamily="34" charset="0"/>
              </a:rPr>
              <a:t>Future findings</a:t>
            </a:r>
            <a:endParaRPr lang="en-A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3808" y="0"/>
            <a:ext cx="6300192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TextBox 2"/>
          <p:cNvSpPr txBox="1"/>
          <p:nvPr/>
        </p:nvSpPr>
        <p:spPr>
          <a:xfrm>
            <a:off x="3203848" y="2636912"/>
            <a:ext cx="54726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Recommendation</a:t>
            </a:r>
          </a:p>
          <a:p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Maintain a </a:t>
            </a:r>
            <a:r>
              <a:rPr lang="en-A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Love2Read support network</a:t>
            </a:r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that gives guidance and support yet allows for local</a:t>
            </a:r>
          </a:p>
          <a:p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ownership and flexibility, through a rolling program of national reading.</a:t>
            </a:r>
          </a:p>
        </p:txBody>
      </p:sp>
      <p:pic>
        <p:nvPicPr>
          <p:cNvPr id="5" name="Picture 4" descr="LTRGreencentrePurplepet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3330090" cy="16561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3808" y="0"/>
            <a:ext cx="6300192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TextBox 2"/>
          <p:cNvSpPr txBox="1"/>
          <p:nvPr/>
        </p:nvSpPr>
        <p:spPr>
          <a:xfrm>
            <a:off x="3203848" y="2636912"/>
            <a:ext cx="56886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Recommendation</a:t>
            </a:r>
          </a:p>
          <a:p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Develop </a:t>
            </a:r>
            <a:r>
              <a:rPr lang="en-A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strategic alliances </a:t>
            </a:r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between the library sector and education providers such as schools, tertiary education providers and industry to enhance the development and delivery of effective literacy programs.</a:t>
            </a:r>
          </a:p>
        </p:txBody>
      </p:sp>
      <p:pic>
        <p:nvPicPr>
          <p:cNvPr id="5" name="Picture 4" descr="LTRGreencentrePurplepet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3330090" cy="16561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3808" y="0"/>
            <a:ext cx="6300192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TextBox 2"/>
          <p:cNvSpPr txBox="1"/>
          <p:nvPr/>
        </p:nvSpPr>
        <p:spPr>
          <a:xfrm>
            <a:off x="3203848" y="2636912"/>
            <a:ext cx="56886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Recommendation</a:t>
            </a:r>
          </a:p>
          <a:p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Support libraries to maintain the </a:t>
            </a:r>
            <a:r>
              <a:rPr lang="en-A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momentum</a:t>
            </a:r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gained during the National Year of Reading by leveraging and extending the networks of partnerships that they</a:t>
            </a:r>
          </a:p>
          <a:p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have created.</a:t>
            </a:r>
          </a:p>
        </p:txBody>
      </p:sp>
      <p:pic>
        <p:nvPicPr>
          <p:cNvPr id="5" name="Picture 4" descr="LTRGreencentrePurplepet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3330090" cy="16561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3808" y="0"/>
            <a:ext cx="6300192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TextBox 2"/>
          <p:cNvSpPr txBox="1"/>
          <p:nvPr/>
        </p:nvSpPr>
        <p:spPr>
          <a:xfrm>
            <a:off x="3203848" y="2636912"/>
            <a:ext cx="56886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Recommendation</a:t>
            </a:r>
          </a:p>
          <a:p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Plan future initiatives to include more </a:t>
            </a:r>
            <a:r>
              <a:rPr lang="en-A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diverse</a:t>
            </a:r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sectors of the community and target groups such as people with disabilities, older people, and the marginalised through specific initiatives.</a:t>
            </a:r>
          </a:p>
        </p:txBody>
      </p:sp>
      <p:pic>
        <p:nvPicPr>
          <p:cNvPr id="5" name="Picture 4" descr="LTRGreencentrePurplepet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3330090" cy="16561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3808" y="0"/>
            <a:ext cx="6300192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TextBox 2"/>
          <p:cNvSpPr txBox="1"/>
          <p:nvPr/>
        </p:nvSpPr>
        <p:spPr>
          <a:xfrm>
            <a:off x="3203848" y="2492896"/>
            <a:ext cx="57606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Recommendation</a:t>
            </a:r>
          </a:p>
          <a:p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Lobby for </a:t>
            </a:r>
            <a:r>
              <a:rPr lang="en-A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bipartisan support</a:t>
            </a:r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 future campaigns, to ensure the importance of reading as a major determiner of the social, educational, economic and health of Australia is supported by all</a:t>
            </a:r>
          </a:p>
          <a:p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major political parties.</a:t>
            </a:r>
          </a:p>
        </p:txBody>
      </p:sp>
      <p:pic>
        <p:nvPicPr>
          <p:cNvPr id="5" name="Picture 4" descr="LTRGreencentrePurplepet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3330090" cy="16561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840" y="0"/>
            <a:ext cx="6012160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Box 4"/>
          <p:cNvSpPr txBox="1"/>
          <p:nvPr/>
        </p:nvSpPr>
        <p:spPr>
          <a:xfrm>
            <a:off x="467544" y="2636912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>
                <a:latin typeface="Arial" pitchFamily="34" charset="0"/>
                <a:cs typeface="Arial" pitchFamily="34" charset="0"/>
              </a:rPr>
              <a:t>Risks</a:t>
            </a:r>
            <a:endParaRPr lang="en-A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LTRGreencentrePurplepet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3330090" cy="16561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3347864" y="2636912"/>
            <a:ext cx="54726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It becomes another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840" y="0"/>
            <a:ext cx="6012160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Box 4"/>
          <p:cNvSpPr txBox="1"/>
          <p:nvPr/>
        </p:nvSpPr>
        <p:spPr>
          <a:xfrm>
            <a:off x="467544" y="2636912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>
                <a:latin typeface="Arial" pitchFamily="34" charset="0"/>
                <a:cs typeface="Arial" pitchFamily="34" charset="0"/>
              </a:rPr>
              <a:t>Advocacy</a:t>
            </a:r>
          </a:p>
          <a:p>
            <a:r>
              <a:rPr lang="en-AU" sz="3600" dirty="0" smtClean="0">
                <a:latin typeface="Arial" pitchFamily="34" charset="0"/>
                <a:cs typeface="Arial" pitchFamily="34" charset="0"/>
              </a:rPr>
              <a:t>outcomes</a:t>
            </a:r>
            <a:endParaRPr lang="en-A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LTRGreencentrePurplepet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3330090" cy="16561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3347864" y="2708920"/>
            <a:ext cx="54726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Wingdings" pitchFamily="2" charset="2"/>
              <a:buChar char="ü"/>
            </a:pPr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Government engagement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Collaboration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Interest and energy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Confidence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3808" y="0"/>
            <a:ext cx="6300192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TextBox 2"/>
          <p:cNvSpPr txBox="1"/>
          <p:nvPr/>
        </p:nvSpPr>
        <p:spPr>
          <a:xfrm>
            <a:off x="3131840" y="2420888"/>
            <a:ext cx="57606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en-A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 Australians to understand the benefits of reading as a life skill and catalyst for wellbeing </a:t>
            </a:r>
          </a:p>
          <a:p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A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promote a reading culture in every home </a:t>
            </a:r>
          </a:p>
          <a:p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A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establish an </a:t>
            </a:r>
            <a:r>
              <a:rPr lang="en-AU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aspirational</a:t>
            </a:r>
            <a:r>
              <a:rPr lang="en-A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goal of sharing a book with your child every day. </a:t>
            </a:r>
          </a:p>
          <a:p>
            <a:r>
              <a:rPr lang="en-AU" sz="28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Profile libraries’ role in literacy</a:t>
            </a:r>
          </a:p>
        </p:txBody>
      </p:sp>
      <p:pic>
        <p:nvPicPr>
          <p:cNvPr id="5" name="Picture 4" descr="LTRGreencentrePurplepet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3330090" cy="16561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67544" y="2636912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>
                <a:latin typeface="Arial" pitchFamily="34" charset="0"/>
                <a:cs typeface="Arial" pitchFamily="34" charset="0"/>
              </a:rPr>
              <a:t>Goals</a:t>
            </a:r>
            <a:endParaRPr lang="en-A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840" y="0"/>
            <a:ext cx="6012160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Box 4"/>
          <p:cNvSpPr txBox="1"/>
          <p:nvPr/>
        </p:nvSpPr>
        <p:spPr>
          <a:xfrm>
            <a:off x="467544" y="2636912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>
                <a:latin typeface="Arial" pitchFamily="34" charset="0"/>
                <a:cs typeface="Arial" pitchFamily="34" charset="0"/>
              </a:rPr>
              <a:t>Measures</a:t>
            </a:r>
            <a:endParaRPr lang="en-A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LTRGreencentrePurplepet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3330090" cy="16561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3347864" y="2636912"/>
            <a:ext cx="54726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/>
            <a:r>
              <a:rPr lang="en-AU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6% improvement in the AEDI index language and cognitive skills 2009 – 2012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3808" y="0"/>
            <a:ext cx="6300192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TextBox 2"/>
          <p:cNvSpPr txBox="1"/>
          <p:nvPr/>
        </p:nvSpPr>
        <p:spPr>
          <a:xfrm>
            <a:off x="3203848" y="2636912"/>
            <a:ext cx="57606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 new infrastructure</a:t>
            </a:r>
          </a:p>
          <a:p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2.5 FTE project team</a:t>
            </a:r>
          </a:p>
          <a:p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 founder partners</a:t>
            </a:r>
          </a:p>
          <a:p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130 ambassadors</a:t>
            </a:r>
          </a:p>
          <a:p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$1.7 </a:t>
            </a:r>
            <a:r>
              <a:rPr lang="en-A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million funding </a:t>
            </a:r>
          </a:p>
          <a:p>
            <a:r>
              <a:rPr lang="en-A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$5.6 million in kind support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2636912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>
                <a:latin typeface="Arial" pitchFamily="34" charset="0"/>
                <a:cs typeface="Arial" pitchFamily="34" charset="0"/>
              </a:rPr>
              <a:t>Inputs</a:t>
            </a:r>
            <a:endParaRPr lang="en-A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TRGreencentrePurplepet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3330090" cy="16561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840" y="0"/>
            <a:ext cx="6012160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Box 4"/>
          <p:cNvSpPr txBox="1"/>
          <p:nvPr/>
        </p:nvSpPr>
        <p:spPr>
          <a:xfrm>
            <a:off x="467544" y="2636912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>
                <a:latin typeface="Arial" pitchFamily="34" charset="0"/>
                <a:cs typeface="Arial" pitchFamily="34" charset="0"/>
              </a:rPr>
              <a:t>Unfinished business</a:t>
            </a:r>
            <a:endParaRPr lang="en-A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LTRGreencentrePurplepet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3330090" cy="16561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3347864" y="2636912"/>
            <a:ext cx="54726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National family literacy </a:t>
            </a:r>
          </a:p>
          <a:p>
            <a:pPr>
              <a:buFont typeface="Wingdings" pitchFamily="2" charset="2"/>
              <a:buChar char="q"/>
            </a:pPr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Indigenous literacy </a:t>
            </a:r>
          </a:p>
          <a:p>
            <a:pPr>
              <a:buFont typeface="Wingdings" pitchFamily="2" charset="2"/>
              <a:buChar char="q"/>
            </a:pPr>
            <a:r>
              <a:rPr lang="en-A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Adult literacy – Beyond Blue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840" y="0"/>
            <a:ext cx="6012160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6" name="Picture 5" descr="LTRGreencentrePurplepet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3330090" cy="16561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3347864" y="2492896"/>
            <a:ext cx="54726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6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READING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3347864" y="4149080"/>
            <a:ext cx="54726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6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LEARNING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32040" y="332656"/>
            <a:ext cx="23042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</a:t>
            </a:r>
            <a:endParaRPr lang="en-AU" sz="28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3808" y="0"/>
            <a:ext cx="6300192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TextBox 2"/>
          <p:cNvSpPr txBox="1"/>
          <p:nvPr/>
        </p:nvSpPr>
        <p:spPr>
          <a:xfrm>
            <a:off x="3203848" y="2636912"/>
            <a:ext cx="54726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4,000 events</a:t>
            </a:r>
          </a:p>
          <a:p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12,000 </a:t>
            </a:r>
            <a:r>
              <a:rPr lang="en-A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online followers </a:t>
            </a:r>
          </a:p>
          <a:p>
            <a:r>
              <a:rPr lang="en-A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200,000 participants </a:t>
            </a:r>
          </a:p>
          <a:p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$</a:t>
            </a:r>
            <a:r>
              <a:rPr lang="en-A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26 </a:t>
            </a:r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million-worth media</a:t>
            </a:r>
          </a:p>
          <a:p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$20 return for every $1 </a:t>
            </a:r>
            <a:endParaRPr lang="en-A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TRGreencentrePurplepet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3330090" cy="16561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67544" y="2636912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>
                <a:latin typeface="Arial" pitchFamily="34" charset="0"/>
                <a:cs typeface="Arial" pitchFamily="34" charset="0"/>
              </a:rPr>
              <a:t>Outputs</a:t>
            </a:r>
            <a:endParaRPr lang="en-A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3808" y="0"/>
            <a:ext cx="6300192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TextBox 2"/>
          <p:cNvSpPr txBox="1"/>
          <p:nvPr/>
        </p:nvSpPr>
        <p:spPr>
          <a:xfrm>
            <a:off x="3203848" y="2636912"/>
            <a:ext cx="54726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pitchFamily="2" charset="2"/>
              <a:buChar char="ü"/>
            </a:pPr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Reaching new and target audiences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Linking national, state and local programs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Creating new partnerships and strengthening existing ones</a:t>
            </a:r>
            <a:endParaRPr lang="en-A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TRGreencentrePurplepet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3330090" cy="16561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67544" y="2636912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>
                <a:latin typeface="Arial" pitchFamily="34" charset="0"/>
                <a:cs typeface="Arial" pitchFamily="34" charset="0"/>
              </a:rPr>
              <a:t>Outcome findings</a:t>
            </a:r>
            <a:endParaRPr lang="en-A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3808" y="0"/>
            <a:ext cx="6300192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TextBox 2"/>
          <p:cNvSpPr txBox="1"/>
          <p:nvPr/>
        </p:nvSpPr>
        <p:spPr>
          <a:xfrm>
            <a:off x="3203848" y="2636912"/>
            <a:ext cx="54726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pitchFamily="2" charset="2"/>
              <a:buChar char="ü"/>
            </a:pPr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Supporting other aspects of literacy (visual, digital)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Embedding state and territory literacy aims within the campaign</a:t>
            </a:r>
            <a:endParaRPr lang="en-A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TRGreencentrePurplepet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3330090" cy="16561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67544" y="2636912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>
                <a:latin typeface="Arial" pitchFamily="34" charset="0"/>
                <a:cs typeface="Arial" pitchFamily="34" charset="0"/>
              </a:rPr>
              <a:t>Outcome findings</a:t>
            </a:r>
            <a:endParaRPr lang="en-A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3808" y="0"/>
            <a:ext cx="6300192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TextBox 2"/>
          <p:cNvSpPr txBox="1"/>
          <p:nvPr/>
        </p:nvSpPr>
        <p:spPr>
          <a:xfrm>
            <a:off x="3203848" y="2636912"/>
            <a:ext cx="54726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pitchFamily="2" charset="2"/>
              <a:buChar char="ü"/>
            </a:pPr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Providing a unifying brand to promote the key messages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Creating momentum</a:t>
            </a:r>
          </a:p>
        </p:txBody>
      </p:sp>
      <p:pic>
        <p:nvPicPr>
          <p:cNvPr id="5" name="Picture 4" descr="LTRGreencentrePurplepet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3330090" cy="16561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67544" y="2636912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>
                <a:latin typeface="Arial" pitchFamily="34" charset="0"/>
                <a:cs typeface="Arial" pitchFamily="34" charset="0"/>
              </a:rPr>
              <a:t>Outcome findings</a:t>
            </a:r>
            <a:endParaRPr lang="en-A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3808" y="0"/>
            <a:ext cx="6300192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TextBox 2"/>
          <p:cNvSpPr txBox="1"/>
          <p:nvPr/>
        </p:nvSpPr>
        <p:spPr>
          <a:xfrm>
            <a:off x="3203848" y="2636912"/>
            <a:ext cx="54726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pitchFamily="2" charset="2"/>
              <a:buChar char="ü"/>
            </a:pPr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Harnessing the power of technology (web and social media)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Harnessing the power of media and multi-media organisations</a:t>
            </a:r>
            <a:endParaRPr lang="en-A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TRGreencentrePurplepet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3330090" cy="16561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67544" y="2636912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>
                <a:latin typeface="Arial" pitchFamily="34" charset="0"/>
                <a:cs typeface="Arial" pitchFamily="34" charset="0"/>
              </a:rPr>
              <a:t>Outcome findings</a:t>
            </a:r>
            <a:endParaRPr lang="en-A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3808" y="0"/>
            <a:ext cx="6300192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TextBox 2"/>
          <p:cNvSpPr txBox="1"/>
          <p:nvPr/>
        </p:nvSpPr>
        <p:spPr>
          <a:xfrm>
            <a:off x="3203848" y="2636912"/>
            <a:ext cx="54726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pitchFamily="2" charset="2"/>
              <a:buChar char="ü"/>
            </a:pPr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Maintaining connections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Monitoring and evaluating the success of programs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Generating funding opportunities</a:t>
            </a:r>
          </a:p>
        </p:txBody>
      </p:sp>
      <p:pic>
        <p:nvPicPr>
          <p:cNvPr id="5" name="Picture 4" descr="LTRGreencentrePurplepet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3330090" cy="16561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67544" y="2636912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>
                <a:latin typeface="Arial" pitchFamily="34" charset="0"/>
                <a:cs typeface="Arial" pitchFamily="34" charset="0"/>
              </a:rPr>
              <a:t>Outcome findings</a:t>
            </a:r>
            <a:endParaRPr lang="en-A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3808" y="0"/>
            <a:ext cx="6300192" cy="6858000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TextBox 2"/>
          <p:cNvSpPr txBox="1"/>
          <p:nvPr/>
        </p:nvSpPr>
        <p:spPr>
          <a:xfrm>
            <a:off x="3203848" y="2636912"/>
            <a:ext cx="54726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pitchFamily="2" charset="2"/>
              <a:buChar char="ü"/>
            </a:pPr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Adding value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Increasing the profiles of libraries and their partners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AU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Extending partnerships</a:t>
            </a:r>
          </a:p>
        </p:txBody>
      </p:sp>
      <p:pic>
        <p:nvPicPr>
          <p:cNvPr id="5" name="Picture 4" descr="LTRGreencentrePurplepet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3330090" cy="16561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67544" y="2636912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>
                <a:latin typeface="Arial" pitchFamily="34" charset="0"/>
                <a:cs typeface="Arial" pitchFamily="34" charset="0"/>
              </a:rPr>
              <a:t>Outcome findings</a:t>
            </a:r>
            <a:endParaRPr lang="en-A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7652F5B7034047B6C70F9AEB8ED43B" ma:contentTypeVersion="15" ma:contentTypeDescription="Create a new document." ma:contentTypeScope="" ma:versionID="145ed5898435132d82025dda281a4717">
  <xsd:schema xmlns:xsd="http://www.w3.org/2001/XMLSchema" xmlns:xs="http://www.w3.org/2001/XMLSchema" xmlns:p="http://schemas.microsoft.com/office/2006/metadata/properties" xmlns:ns2="e9c2b902-71aa-4872-9563-5558862f0048" xmlns:ns3="2e1b98ae-4ad8-4f94-b2e9-2941d01c86a2" targetNamespace="http://schemas.microsoft.com/office/2006/metadata/properties" ma:root="true" ma:fieldsID="86627574984cff5ceec644bfd218b5f5" ns2:_="" ns3:_="">
    <xsd:import namespace="e9c2b902-71aa-4872-9563-5558862f0048"/>
    <xsd:import namespace="2e1b98ae-4ad8-4f94-b2e9-2941d01c86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c2b902-71aa-4872-9563-5558862f00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fa6e375-89d1-4f89-9ebf-5f6e204b5e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1b98ae-4ad8-4f94-b2e9-2941d01c86a2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12f91749-88f7-45b6-b363-1abbe739a771}" ma:internalName="TaxCatchAll" ma:showField="CatchAllData" ma:web="2e1b98ae-4ad8-4f94-b2e9-2941d01c86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9247A-7114-4B86-91AE-3248B1BDBABD}"/>
</file>

<file path=customXml/itemProps2.xml><?xml version="1.0" encoding="utf-8"?>
<ds:datastoreItem xmlns:ds="http://schemas.openxmlformats.org/officeDocument/2006/customXml" ds:itemID="{22E673B8-0993-40E3-866F-16A8FEC85A7D}"/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413</Words>
  <Application>Microsoft Office PowerPoint</Application>
  <PresentationFormat>On-screen Show (4:3)</PresentationFormat>
  <Paragraphs>75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smckerracher</dc:creator>
  <cp:lastModifiedBy> </cp:lastModifiedBy>
  <cp:revision>58</cp:revision>
  <dcterms:created xsi:type="dcterms:W3CDTF">2013-07-15T23:16:12Z</dcterms:created>
  <dcterms:modified xsi:type="dcterms:W3CDTF">2013-07-19T05:38:12Z</dcterms:modified>
</cp:coreProperties>
</file>