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70" r:id="rId2"/>
    <p:sldId id="261" r:id="rId3"/>
    <p:sldId id="280" r:id="rId4"/>
    <p:sldId id="282" r:id="rId5"/>
    <p:sldId id="283" r:id="rId6"/>
    <p:sldId id="377" r:id="rId7"/>
    <p:sldId id="344" r:id="rId8"/>
    <p:sldId id="345" r:id="rId9"/>
    <p:sldId id="346" r:id="rId10"/>
    <p:sldId id="347" r:id="rId11"/>
    <p:sldId id="348" r:id="rId12"/>
    <p:sldId id="349" r:id="rId13"/>
    <p:sldId id="286" r:id="rId14"/>
    <p:sldId id="350" r:id="rId15"/>
    <p:sldId id="351" r:id="rId16"/>
    <p:sldId id="352" r:id="rId17"/>
    <p:sldId id="289" r:id="rId18"/>
    <p:sldId id="364" r:id="rId19"/>
    <p:sldId id="324" r:id="rId20"/>
    <p:sldId id="323" r:id="rId21"/>
    <p:sldId id="260" r:id="rId22"/>
    <p:sldId id="259" r:id="rId23"/>
    <p:sldId id="258" r:id="rId24"/>
    <p:sldId id="311" r:id="rId25"/>
    <p:sldId id="312" r:id="rId26"/>
    <p:sldId id="279" r:id="rId27"/>
    <p:sldId id="257" r:id="rId28"/>
    <p:sldId id="274" r:id="rId29"/>
    <p:sldId id="264" r:id="rId30"/>
    <p:sldId id="275" r:id="rId31"/>
    <p:sldId id="267" r:id="rId32"/>
    <p:sldId id="276" r:id="rId33"/>
    <p:sldId id="277" r:id="rId34"/>
    <p:sldId id="265" r:id="rId35"/>
    <p:sldId id="319" r:id="rId36"/>
    <p:sldId id="317" r:id="rId37"/>
    <p:sldId id="320" r:id="rId38"/>
    <p:sldId id="329" r:id="rId39"/>
    <p:sldId id="290" r:id="rId40"/>
    <p:sldId id="341" r:id="rId41"/>
    <p:sldId id="291" r:id="rId42"/>
    <p:sldId id="298" r:id="rId43"/>
    <p:sldId id="288" r:id="rId44"/>
    <p:sldId id="29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38" r:id="rId57"/>
    <p:sldId id="342" r:id="rId58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 autoAdjust="0"/>
    <p:restoredTop sz="94763" autoAdjust="0"/>
  </p:normalViewPr>
  <p:slideViewPr>
    <p:cSldViewPr>
      <p:cViewPr>
        <p:scale>
          <a:sx n="80" d="100"/>
          <a:sy n="80" d="100"/>
        </p:scale>
        <p:origin x="-124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7311A-894E-4F60-847F-6EE44234CF5A}" type="datetimeFigureOut">
              <a:rPr lang="en-AU" smtClean="0"/>
              <a:pPr/>
              <a:t>23/07/2013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183D0-4200-49E4-B5A1-958A0147BF8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451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81F3-2F4E-444D-B89E-2C428864EF4C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4749-1250-4A0F-A7BB-AFE372774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81F3-2F4E-444D-B89E-2C428864EF4C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4749-1250-4A0F-A7BB-AFE372774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81F3-2F4E-444D-B89E-2C428864EF4C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4749-1250-4A0F-A7BB-AFE372774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81F3-2F4E-444D-B89E-2C428864EF4C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4749-1250-4A0F-A7BB-AFE372774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81F3-2F4E-444D-B89E-2C428864EF4C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4749-1250-4A0F-A7BB-AFE372774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81F3-2F4E-444D-B89E-2C428864EF4C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4749-1250-4A0F-A7BB-AFE372774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81F3-2F4E-444D-B89E-2C428864EF4C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4749-1250-4A0F-A7BB-AFE372774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81F3-2F4E-444D-B89E-2C428864EF4C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4749-1250-4A0F-A7BB-AFE372774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81F3-2F4E-444D-B89E-2C428864EF4C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4749-1250-4A0F-A7BB-AFE372774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81F3-2F4E-444D-B89E-2C428864EF4C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4749-1250-4A0F-A7BB-AFE372774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81F3-2F4E-444D-B89E-2C428864EF4C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4749-1250-4A0F-A7BB-AFE372774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081F3-2F4E-444D-B89E-2C428864EF4C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4749-1250-4A0F-A7BB-AFE372774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70756340" TargetMode="External"/><Relationship Id="rId2" Type="http://schemas.openxmlformats.org/officeDocument/2006/relationships/hyperlink" Target="http://vimeo.com/7075626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70756370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lprichard@sl.nsw.gov.au" TargetMode="External"/><Relationship Id="rId2" Type="http://schemas.openxmlformats.org/officeDocument/2006/relationships/hyperlink" Target="mailto:mperry@sl.nsw.gov.au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43050"/>
            <a:ext cx="822960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4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Technology based innovation in literacy and learning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5400" dirty="0" smtClean="0"/>
              <a:t>  </a:t>
            </a:r>
            <a:endParaRPr lang="en-US" sz="4800" dirty="0" smtClean="0"/>
          </a:p>
          <a:p>
            <a:pPr marL="342900" lvl="0" indent="-342900">
              <a:spcBef>
                <a:spcPct val="20000"/>
              </a:spcBef>
            </a:pPr>
            <a:endParaRPr lang="en-AU" sz="2000" dirty="0" smtClean="0">
              <a:cs typeface="Arial" pitchFamily="34" charset="0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en-AU" sz="2000" dirty="0" smtClean="0">
                <a:cs typeface="Arial" pitchFamily="34" charset="0"/>
              </a:rPr>
              <a:t>Megan Perry | Manager, Learning Services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AU" sz="2000" dirty="0" smtClean="0">
                <a:cs typeface="Arial" pitchFamily="34" charset="0"/>
              </a:rPr>
              <a:t>Louise Prichard | Web Coordinator  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AU" sz="2000" dirty="0" smtClean="0">
                <a:cs typeface="Arial" pitchFamily="34" charset="0"/>
              </a:rPr>
              <a:t>State Library of New South Wales </a:t>
            </a:r>
          </a:p>
          <a:p>
            <a:pPr marL="342900" lvl="0" indent="-342900">
              <a:spcBef>
                <a:spcPct val="20000"/>
              </a:spcBef>
            </a:pPr>
            <a:endParaRPr lang="en-AU" sz="48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446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7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446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32" y="0"/>
            <a:ext cx="92597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6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235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p_elis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-32" y="0"/>
            <a:ext cx="94035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47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8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-34765"/>
            <a:ext cx="9144000" cy="689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48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irls_tasman map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020992" y="-1"/>
            <a:ext cx="5123008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4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Mobile Multimedia Guide </a:t>
            </a:r>
            <a:r>
              <a:rPr lang="en-AU" sz="5400" dirty="0" smtClean="0">
                <a:latin typeface="Georgia" pitchFamily="18" charset="0"/>
                <a:cs typeface="Arial" pitchFamily="34" charset="0"/>
              </a:rPr>
              <a:t>=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r>
              <a:rPr lang="en-US" sz="3200" dirty="0" smtClean="0"/>
              <a:t>using a mobile device, the onsite visitor moves around the building and galleries and, </a:t>
            </a:r>
            <a:r>
              <a:rPr lang="en-US" sz="3200" b="1" dirty="0" smtClean="0"/>
              <a:t>relative to their physical location</a:t>
            </a:r>
            <a:r>
              <a:rPr lang="en-US" sz="3200" dirty="0" smtClean="0"/>
              <a:t>, access multimedia content about the building fabric, architectural elements, artworks and objects </a:t>
            </a:r>
            <a:endParaRPr lang="en-AU" sz="3200" dirty="0" smtClean="0"/>
          </a:p>
          <a:p>
            <a:r>
              <a:rPr lang="en-US" sz="3200" dirty="0" smtClean="0"/>
              <a:t> </a:t>
            </a:r>
            <a:endParaRPr lang="en-AU" sz="3200" dirty="0" smtClean="0"/>
          </a:p>
          <a:p>
            <a:pPr marL="342900" indent="-342900">
              <a:spcBef>
                <a:spcPct val="20000"/>
              </a:spcBef>
            </a:pPr>
            <a:endParaRPr lang="en-US" sz="3200" dirty="0"/>
          </a:p>
          <a:p>
            <a:pPr marL="342900" indent="-342900">
              <a:spcBef>
                <a:spcPct val="20000"/>
              </a:spcBef>
            </a:pPr>
            <a:endParaRPr lang="en-US" sz="3200" dirty="0"/>
          </a:p>
          <a:p>
            <a:pPr marL="342900" lvl="0" indent="-342900">
              <a:spcBef>
                <a:spcPct val="20000"/>
              </a:spcBef>
            </a:pPr>
            <a:endParaRPr lang="en-AU" sz="54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Content development </a:t>
            </a:r>
            <a:r>
              <a:rPr lang="en-AU" sz="5400" dirty="0" smtClean="0">
                <a:latin typeface="Georgia" pitchFamily="18" charset="0"/>
                <a:cs typeface="Arial" pitchFamily="34" charset="0"/>
              </a:rPr>
              <a:t>=</a:t>
            </a: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</a:br>
            <a:endParaRPr lang="en-AU" sz="2400" dirty="0" smtClean="0">
              <a:latin typeface="Georgia" pitchFamily="18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3600" dirty="0" smtClean="0"/>
              <a:t> provoking emotion </a:t>
            </a:r>
            <a:endParaRPr lang="en-AU" sz="3600" dirty="0" smtClean="0"/>
          </a:p>
          <a:p>
            <a:pPr lvl="0">
              <a:buFont typeface="Arial" pitchFamily="34" charset="0"/>
              <a:buChar char="•"/>
            </a:pPr>
            <a:r>
              <a:rPr lang="en-US" sz="3600" dirty="0" smtClean="0"/>
              <a:t> encouraging free thought and debate</a:t>
            </a:r>
            <a:endParaRPr lang="en-AU" sz="3600" dirty="0" smtClean="0"/>
          </a:p>
          <a:p>
            <a:pPr lvl="0">
              <a:buFont typeface="Arial" pitchFamily="34" charset="0"/>
              <a:buChar char="•"/>
            </a:pPr>
            <a:r>
              <a:rPr lang="en-US" sz="3600" dirty="0" smtClean="0"/>
              <a:t> creating a memorable experience for the visitor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prichard\Desktop\online presesentation\01_star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28432"/>
            <a:ext cx="3714776" cy="6686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Curio live </a:t>
            </a:r>
            <a:r>
              <a:rPr lang="en-AU" sz="5400" dirty="0" smtClean="0">
                <a:latin typeface="Georgia" pitchFamily="18" charset="0"/>
                <a:cs typeface="Arial" pitchFamily="34" charset="0"/>
              </a:rPr>
              <a:t>=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r>
              <a:rPr lang="en-US" sz="3200" dirty="0" smtClean="0"/>
              <a:t>with 3 guides: 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the Mitchell Wing Discovery Tour 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AMAZE Gallery: a new permanent exhibition space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i="1" dirty="0" smtClean="0"/>
              <a:t>Greatest Wonder of the World</a:t>
            </a:r>
            <a:r>
              <a:rPr lang="en-US" sz="3200" dirty="0" smtClean="0"/>
              <a:t>: a temporary photographic exhibition </a:t>
            </a:r>
            <a:endParaRPr kumimoji="0" lang="en-A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prichard\Desktop\online presesentation\02_splash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357166"/>
            <a:ext cx="3611575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3_instructional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25750" y="285728"/>
            <a:ext cx="3532200" cy="63579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4_listing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14612" y="142852"/>
            <a:ext cx="3571900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rio_02_Mitchell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13126" y="282316"/>
            <a:ext cx="3459072" cy="6289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urio_03_Mitchell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57422" y="240238"/>
            <a:ext cx="3459072" cy="6289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Summary</a:t>
            </a:r>
            <a:r>
              <a:rPr lang="en-AU" sz="5400" dirty="0" smtClean="0">
                <a:latin typeface="Georgia" pitchFamily="18" charset="0"/>
                <a:cs typeface="Arial" pitchFamily="34" charset="0"/>
              </a:rPr>
              <a:t> =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5400" dirty="0" smtClean="0"/>
              <a:t>  </a:t>
            </a:r>
            <a:r>
              <a:rPr lang="en-US" sz="4400" dirty="0" smtClean="0"/>
              <a:t>artist, year, format, catalogue record and short description</a:t>
            </a:r>
            <a:endParaRPr lang="en-AU" sz="44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5_summary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90716" y="205566"/>
            <a:ext cx="3695796" cy="6652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Snippets </a:t>
            </a:r>
            <a:r>
              <a:rPr lang="en-AU" sz="5400" dirty="0" smtClean="0">
                <a:latin typeface="Georgia" pitchFamily="18" charset="0"/>
                <a:cs typeface="Arial" pitchFamily="34" charset="0"/>
              </a:rPr>
              <a:t>=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400" dirty="0" smtClean="0"/>
              <a:t>   short</a:t>
            </a:r>
            <a:r>
              <a:rPr lang="en-US" sz="4400" dirty="0"/>
              <a:t>, easily </a:t>
            </a:r>
            <a:r>
              <a:rPr lang="en-US" sz="4400" dirty="0" smtClean="0"/>
              <a:t>digestible</a:t>
            </a:r>
            <a:br>
              <a:rPr lang="en-US" sz="4400" dirty="0" smtClean="0"/>
            </a:br>
            <a:r>
              <a:rPr lang="en-US" sz="4400" dirty="0" smtClean="0"/>
              <a:t>snippets </a:t>
            </a:r>
            <a:r>
              <a:rPr lang="en-US" sz="4400" dirty="0"/>
              <a:t>of information about objects and </a:t>
            </a:r>
            <a:r>
              <a:rPr lang="en-US" sz="4400" dirty="0" smtClean="0"/>
              <a:t>artworks</a:t>
            </a:r>
            <a:endParaRPr lang="en-AU" sz="44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snippets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67000" y="0"/>
            <a:ext cx="3810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Mobile Multimedia Guide joint project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NSW Government </a:t>
            </a:r>
            <a:r>
              <a:rPr lang="en-US" sz="3200" dirty="0"/>
              <a:t>Department of Trade &amp; Investment’s ‘Collaborative Solutions Mobile Program</a:t>
            </a:r>
            <a:r>
              <a:rPr lang="en-US" sz="3200" dirty="0" smtClean="0"/>
              <a:t>’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Art Processors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State Library of New South Wales </a:t>
            </a:r>
          </a:p>
          <a:p>
            <a:pPr marL="342900" lvl="0" indent="-342900">
              <a:spcBef>
                <a:spcPct val="20000"/>
              </a:spcBef>
            </a:pPr>
            <a:endParaRPr lang="en-AU" sz="32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Stories</a:t>
            </a:r>
            <a:r>
              <a:rPr lang="en-AU" sz="5400" dirty="0" smtClean="0">
                <a:latin typeface="Georgia" pitchFamily="18" charset="0"/>
                <a:cs typeface="Arial" pitchFamily="34" charset="0"/>
              </a:rPr>
              <a:t> =</a:t>
            </a:r>
          </a:p>
          <a:p>
            <a:pPr marL="342900" indent="-342900">
              <a:spcBef>
                <a:spcPct val="20000"/>
              </a:spcBef>
            </a:pPr>
            <a:r>
              <a:rPr lang="en-US" sz="5400" dirty="0" smtClean="0"/>
              <a:t>  </a:t>
            </a:r>
            <a:r>
              <a:rPr lang="en-AU" sz="4400" dirty="0" smtClean="0"/>
              <a:t>engaging </a:t>
            </a:r>
            <a:r>
              <a:rPr lang="en-AU" sz="4400" dirty="0"/>
              <a:t>pieces of information about the maker, an opinion on the object or about someone featured in the </a:t>
            </a:r>
            <a:r>
              <a:rPr lang="en-AU" sz="4400" dirty="0" smtClean="0"/>
              <a:t>object </a:t>
            </a:r>
            <a:endParaRPr lang="en-AU" sz="44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stories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67000" y="0"/>
            <a:ext cx="3810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Close up </a:t>
            </a:r>
            <a:r>
              <a:rPr lang="en-AU" sz="5400" dirty="0" smtClean="0">
                <a:latin typeface="Georgia" pitchFamily="18" charset="0"/>
                <a:cs typeface="Arial" pitchFamily="34" charset="0"/>
              </a:rPr>
              <a:t>=</a:t>
            </a:r>
          </a:p>
          <a:p>
            <a:pPr marL="342900" indent="-342900">
              <a:spcBef>
                <a:spcPct val="20000"/>
              </a:spcBef>
            </a:pPr>
            <a:r>
              <a:rPr lang="en-US" sz="5400" dirty="0" smtClean="0"/>
              <a:t>  </a:t>
            </a:r>
            <a:r>
              <a:rPr lang="en-US" sz="4400" dirty="0" smtClean="0"/>
              <a:t>refers </a:t>
            </a:r>
            <a:r>
              <a:rPr lang="en-US" sz="4400" dirty="0"/>
              <a:t>the </a:t>
            </a:r>
            <a:r>
              <a:rPr lang="en-US" sz="4400" dirty="0" smtClean="0"/>
              <a:t>visitor to </a:t>
            </a:r>
            <a:r>
              <a:rPr lang="en-US" sz="4400" dirty="0"/>
              <a:t>a detail of the </a:t>
            </a:r>
            <a:r>
              <a:rPr lang="en-US" sz="4400" dirty="0" smtClean="0"/>
              <a:t>object, </a:t>
            </a:r>
            <a:r>
              <a:rPr lang="en-US" sz="4400" dirty="0"/>
              <a:t>thus drawing </a:t>
            </a:r>
            <a:r>
              <a:rPr lang="en-US" sz="4400" dirty="0" smtClean="0"/>
              <a:t>attention </a:t>
            </a:r>
            <a:r>
              <a:rPr lang="en-US" sz="4400" dirty="0"/>
              <a:t>back to the object itself and away from the </a:t>
            </a:r>
            <a:r>
              <a:rPr lang="en-US" sz="4400" dirty="0" smtClean="0"/>
              <a:t>device</a:t>
            </a:r>
            <a:endParaRPr lang="en-AU" sz="44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Media</a:t>
            </a:r>
            <a:r>
              <a:rPr lang="en-AU" sz="5400" dirty="0" smtClean="0">
                <a:latin typeface="Georgia" pitchFamily="18" charset="0"/>
                <a:cs typeface="Arial" pitchFamily="34" charset="0"/>
              </a:rPr>
              <a:t> =</a:t>
            </a:r>
          </a:p>
          <a:p>
            <a:pPr marL="342900" indent="-342900">
              <a:spcBef>
                <a:spcPct val="20000"/>
              </a:spcBef>
            </a:pPr>
            <a:r>
              <a:rPr lang="en-US" sz="5400" dirty="0" smtClean="0"/>
              <a:t>  </a:t>
            </a:r>
            <a:r>
              <a:rPr lang="en-US" sz="4400" dirty="0" smtClean="0"/>
              <a:t>aggregates all the audio</a:t>
            </a:r>
            <a:br>
              <a:rPr lang="en-US" sz="4400" dirty="0" smtClean="0"/>
            </a:br>
            <a:r>
              <a:rPr lang="en-US" sz="4400" dirty="0" smtClean="0"/>
              <a:t>and video used in the tabs</a:t>
            </a:r>
            <a:endParaRPr lang="en-AU" sz="44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media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67000" y="0"/>
            <a:ext cx="3810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Rating system</a:t>
            </a:r>
            <a:r>
              <a:rPr lang="en-AU" sz="5400" dirty="0" smtClean="0">
                <a:latin typeface="Georgia" pitchFamily="18" charset="0"/>
                <a:cs typeface="Arial" pitchFamily="34" charset="0"/>
              </a:rPr>
              <a:t> =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3200" dirty="0" smtClean="0">
              <a:latin typeface="Georgia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visitors provide instant feedback on specific objects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a range of context-sensitive, real-time statistical responses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in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71736" y="71414"/>
            <a:ext cx="3690363" cy="6460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Saved tour website </a:t>
            </a:r>
            <a:r>
              <a:rPr lang="en-AU" sz="5400" dirty="0" smtClean="0">
                <a:latin typeface="Georgia" pitchFamily="18" charset="0"/>
                <a:cs typeface="Arial" pitchFamily="34" charset="0"/>
              </a:rPr>
              <a:t>=</a:t>
            </a:r>
          </a:p>
          <a:p>
            <a:pPr marL="342900" indent="-342900">
              <a:spcBef>
                <a:spcPct val="20000"/>
              </a:spcBef>
            </a:pPr>
            <a:r>
              <a:rPr lang="en-US" sz="4400" dirty="0" smtClean="0"/>
              <a:t>   virtual tours include each of the objects the visitor viewed, as well as the objects they missed</a:t>
            </a:r>
            <a:endParaRPr lang="en-AU" sz="44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Analytics </a:t>
            </a:r>
            <a:r>
              <a:rPr lang="en-AU" sz="5400" dirty="0" smtClean="0">
                <a:latin typeface="Georgia" pitchFamily="18" charset="0"/>
                <a:cs typeface="Arial" pitchFamily="34" charset="0"/>
              </a:rPr>
              <a:t>=</a:t>
            </a: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</a:br>
            <a:endParaRPr lang="en-AU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objects viewed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how long they were viewed for, and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what rating they were given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visitor movement and exhibition pathway data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era_gallery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36576" y="0"/>
            <a:ext cx="918057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186766" cy="48291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Art Processors </a:t>
            </a:r>
            <a:r>
              <a:rPr lang="en-AU" sz="5400" dirty="0" smtClean="0">
                <a:latin typeface="Georgia" pitchFamily="18" charset="0"/>
                <a:cs typeface="Arial" pitchFamily="34" charset="0"/>
              </a:rPr>
              <a:t>=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r>
              <a:rPr lang="en-US" sz="3200" dirty="0"/>
              <a:t> </a:t>
            </a:r>
            <a:r>
              <a:rPr lang="en-US" sz="3200" dirty="0" smtClean="0"/>
              <a:t>   developed ground-breaking </a:t>
            </a:r>
            <a:r>
              <a:rPr lang="en-US" sz="3200" dirty="0"/>
              <a:t>mobile guide technology </a:t>
            </a:r>
            <a:r>
              <a:rPr lang="en-US" sz="3200" dirty="0" smtClean="0"/>
              <a:t>as </a:t>
            </a:r>
            <a:r>
              <a:rPr lang="en-US" sz="3200" dirty="0"/>
              <a:t>part of ‘The O’, at the Museum of Old and New Art, in Hobart, </a:t>
            </a:r>
            <a:r>
              <a:rPr lang="en-US" sz="3200" dirty="0" smtClean="0"/>
              <a:t>Tasmania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/>
              <a:t> </a:t>
            </a:r>
            <a:r>
              <a:rPr lang="en-US" sz="3200" dirty="0" smtClean="0"/>
              <a:t>   first </a:t>
            </a:r>
            <a:r>
              <a:rPr lang="en-US" sz="3200" dirty="0"/>
              <a:t>step in the company’s software </a:t>
            </a:r>
            <a:r>
              <a:rPr lang="en-US" sz="3200" dirty="0" err="1"/>
              <a:t>commercialisation</a:t>
            </a:r>
            <a:r>
              <a:rPr lang="en-US" sz="3200" dirty="0"/>
              <a:t> process </a:t>
            </a: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/>
              <a:t> 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</a:pPr>
            <a:endParaRPr lang="en-AU" sz="54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g_MR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59462"/>
            <a:ext cx="5165899" cy="6917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rsl_quot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27481"/>
            <a:ext cx="5214974" cy="6885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rlsl_vestibul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24"/>
            <a:ext cx="5143536" cy="6858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rls_cardca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64370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py of DSC_00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0" y="1453435"/>
            <a:ext cx="8143900" cy="541482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85720" y="571480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6 June 2013 </a:t>
            </a:r>
            <a:r>
              <a:rPr lang="en-AU" sz="4400" dirty="0" smtClean="0">
                <a:latin typeface="Georgia" pitchFamily="18" charset="0"/>
                <a:cs typeface="Arial" pitchFamily="34" charset="0"/>
              </a:rPr>
              <a:t>= </a:t>
            </a:r>
            <a:r>
              <a:rPr lang="en-AU" sz="3600" dirty="0" smtClean="0">
                <a:latin typeface="Georgia" pitchFamily="18" charset="0"/>
                <a:cs typeface="Arial" pitchFamily="34" charset="0"/>
              </a:rPr>
              <a:t>Did they listen to us?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1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"/>
            <a:ext cx="9266902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4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1"/>
            <a:ext cx="9165313" cy="685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5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63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8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254182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State Library </a:t>
            </a:r>
            <a:r>
              <a:rPr lang="en-AU" sz="5400" dirty="0" smtClean="0">
                <a:latin typeface="Georgia" pitchFamily="18" charset="0"/>
                <a:cs typeface="Arial" pitchFamily="34" charset="0"/>
              </a:rPr>
              <a:t>=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dirty="0"/>
              <a:t>a new way to explore, interact and learn about one of Sydney’s </a:t>
            </a:r>
            <a:r>
              <a:rPr lang="en-US" sz="3200" dirty="0" smtClean="0"/>
              <a:t>iconic </a:t>
            </a:r>
            <a:r>
              <a:rPr lang="en-US" sz="3200" dirty="0"/>
              <a:t>institutions and its </a:t>
            </a:r>
            <a:r>
              <a:rPr lang="en-US" sz="3200" dirty="0" smtClean="0"/>
              <a:t>collections </a:t>
            </a:r>
            <a:endParaRPr lang="en-US" sz="3200" dirty="0"/>
          </a:p>
          <a:p>
            <a:pPr marL="342900" indent="-342900">
              <a:spcBef>
                <a:spcPct val="20000"/>
              </a:spcBef>
            </a:pPr>
            <a:endParaRPr lang="en-US" sz="3200" dirty="0"/>
          </a:p>
          <a:p>
            <a:pPr marL="342900" lvl="0" indent="-342900">
              <a:spcBef>
                <a:spcPct val="20000"/>
              </a:spcBef>
            </a:pPr>
            <a:endParaRPr lang="en-AU" sz="54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aliti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28794" y="1469143"/>
            <a:ext cx="7215206" cy="538885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57158" y="714356"/>
            <a:ext cx="33233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Thank you</a:t>
            </a:r>
            <a:r>
              <a:rPr lang="en-AU" sz="4400" dirty="0" smtClean="0">
                <a:latin typeface="Georgia" pitchFamily="18" charset="0"/>
                <a:cs typeface="Arial" pitchFamily="34" charset="0"/>
              </a:rPr>
              <a:t> +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114800" cy="1143000"/>
          </a:xfrm>
        </p:spPr>
        <p:txBody>
          <a:bodyPr/>
          <a:lstStyle/>
          <a:p>
            <a:pPr algn="l"/>
            <a:r>
              <a:rPr lang="en-A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Feedback </a:t>
            </a:r>
            <a:r>
              <a:rPr lang="en-AU" dirty="0" smtClean="0">
                <a:latin typeface="Georgia" pitchFamily="18" charset="0"/>
                <a:cs typeface="Arial" pitchFamily="34" charset="0"/>
              </a:rPr>
              <a:t>=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3872" y="1938327"/>
            <a:ext cx="6152384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Click on the links to watch videos: </a:t>
            </a:r>
            <a:endParaRPr lang="en-US" sz="1800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Ava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Joshua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Tark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Kids as Curators </a:t>
            </a:r>
            <a:r>
              <a:rPr lang="en-AU" sz="4400" dirty="0" smtClean="0">
                <a:latin typeface="Georgia" pitchFamily="18" charset="0"/>
                <a:cs typeface="Arial" pitchFamily="34" charset="0"/>
              </a:rPr>
              <a:t>=</a:t>
            </a:r>
            <a:endParaRPr lang="en-US" sz="44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643050"/>
            <a:ext cx="3791667" cy="5010119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29124" y="21431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08000" indent="-508000">
              <a:spcBef>
                <a:spcPts val="3000"/>
              </a:spcBef>
              <a:buSzPct val="30000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I chose this item because I love sports and this is a postcard of Annette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Kellermann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who was one of the first Australian female Olympians. I believe this item needs to go into the gallery as it is a great example of how not only men are great at sport, women can be just as good, if not better!   </a:t>
            </a:r>
            <a:r>
              <a:rPr lang="en-US" dirty="0" smtClean="0"/>
              <a:t>Ava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3636" y="2214554"/>
            <a:ext cx="2071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44500">
              <a:buSzPct val="43000"/>
            </a:pPr>
            <a:r>
              <a:rPr lang="en-US" i="1" dirty="0" smtClean="0"/>
              <a:t>My chosen item is early computers I chose them because I take interest in the topic of technology and gaming and they both mesh together like gears and so I chose this.   </a:t>
            </a:r>
          </a:p>
          <a:p>
            <a:pPr indent="-444500">
              <a:buSzPct val="43000"/>
            </a:pPr>
            <a:r>
              <a:rPr lang="en-US" i="1" dirty="0" smtClean="0"/>
              <a:t> </a:t>
            </a:r>
            <a:r>
              <a:rPr lang="en-US" dirty="0" err="1" smtClean="0"/>
              <a:t>Ishan</a:t>
            </a:r>
            <a:endParaRPr 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-71470" y="2143116"/>
            <a:ext cx="6000760" cy="4714884"/>
            <a:chOff x="-5" y="-5"/>
            <a:chExt cx="607" cy="461"/>
          </a:xfrm>
        </p:grpSpPr>
        <p:pic>
          <p:nvPicPr>
            <p:cNvPr id="4" name="Picture 2" descr="InsertedImage-small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597" cy="451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5" y="-5"/>
              <a:ext cx="607" cy="461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sse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39100"/>
            <a:ext cx="4491366" cy="501890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57752" y="2000240"/>
            <a:ext cx="4000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81000"/>
            <a:r>
              <a:rPr lang="en-US" i="1" dirty="0" smtClean="0">
                <a:cs typeface="Times New Roman" pitchFamily="18" charset="0"/>
              </a:rPr>
              <a:t>My name is Jackson (</a:t>
            </a:r>
            <a:r>
              <a:rPr lang="en-US" i="1" dirty="0" err="1" smtClean="0">
                <a:cs typeface="Times New Roman" pitchFamily="18" charset="0"/>
              </a:rPr>
              <a:t>Jacko</a:t>
            </a:r>
            <a:r>
              <a:rPr lang="en-US" i="1" dirty="0" smtClean="0">
                <a:cs typeface="Times New Roman" pitchFamily="18" charset="0"/>
              </a:rPr>
              <a:t>). I was born Sydney, Australia 1999, so I am thirteen. I am just about 1/3 (or something) indigenous. I  chose </a:t>
            </a:r>
            <a:r>
              <a:rPr lang="en-US" i="1" dirty="0" err="1" smtClean="0">
                <a:cs typeface="Times New Roman" pitchFamily="18" charset="0"/>
              </a:rPr>
              <a:t>Jorn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US" i="1" dirty="0" err="1" smtClean="0">
                <a:cs typeface="Times New Roman" pitchFamily="18" charset="0"/>
              </a:rPr>
              <a:t>Utzen</a:t>
            </a:r>
            <a:r>
              <a:rPr lang="en-US" i="1" dirty="0" smtClean="0">
                <a:cs typeface="Times New Roman" pitchFamily="18" charset="0"/>
              </a:rPr>
              <a:t> because I was inspired by the way the Opera House was built and then I thought to myself, who was the creator of this magnificent building!   </a:t>
            </a:r>
          </a:p>
          <a:p>
            <a:pPr marL="381000" indent="-381000"/>
            <a:r>
              <a:rPr lang="en-US" dirty="0" smtClean="0">
                <a:cs typeface="Times New Roman" pitchFamily="18" charset="0"/>
              </a:rPr>
              <a:t>Jackson</a:t>
            </a:r>
            <a:endParaRPr lang="en-US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4794" y="2285992"/>
            <a:ext cx="43577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ea typeface="Bradley Hand ITC TT-Bold" charset="0"/>
                <a:cs typeface="Times New Roman" pitchFamily="18" charset="0"/>
                <a:sym typeface="Bradley Hand ITC TT-Bold" charset="0"/>
              </a:rPr>
              <a:t>Hi my name is </a:t>
            </a:r>
            <a:r>
              <a:rPr lang="en-US" i="1" dirty="0" err="1" smtClean="0">
                <a:ea typeface="Bradley Hand ITC TT-Bold" charset="0"/>
                <a:cs typeface="Times New Roman" pitchFamily="18" charset="0"/>
                <a:sym typeface="Bradley Hand ITC TT-Bold" charset="0"/>
              </a:rPr>
              <a:t>Tark</a:t>
            </a:r>
            <a:r>
              <a:rPr lang="en-US" i="1" dirty="0" smtClean="0">
                <a:ea typeface="Bradley Hand ITC TT-Bold" charset="0"/>
                <a:cs typeface="Times New Roman" pitchFamily="18" charset="0"/>
                <a:sym typeface="Bradley Hand ITC TT-Bold" charset="0"/>
              </a:rPr>
              <a:t> </a:t>
            </a:r>
            <a:r>
              <a:rPr lang="en-US" i="1" dirty="0" err="1" smtClean="0">
                <a:ea typeface="Bradley Hand ITC TT-Bold" charset="0"/>
                <a:cs typeface="Times New Roman" pitchFamily="18" charset="0"/>
                <a:sym typeface="Bradley Hand ITC TT-Bold" charset="0"/>
              </a:rPr>
              <a:t>Hamze</a:t>
            </a:r>
            <a:r>
              <a:rPr lang="en-US" i="1" dirty="0" smtClean="0">
                <a:ea typeface="Bradley Hand ITC TT-Bold" charset="0"/>
                <a:cs typeface="Times New Roman" pitchFamily="18" charset="0"/>
                <a:sym typeface="Bradley Hand ITC TT-Bold" charset="0"/>
              </a:rPr>
              <a:t>. I am 13 years old </a:t>
            </a:r>
            <a:br>
              <a:rPr lang="en-US" i="1" dirty="0" smtClean="0">
                <a:ea typeface="Bradley Hand ITC TT-Bold" charset="0"/>
                <a:cs typeface="Times New Roman" pitchFamily="18" charset="0"/>
                <a:sym typeface="Bradley Hand ITC TT-Bold" charset="0"/>
              </a:rPr>
            </a:br>
            <a:r>
              <a:rPr lang="en-US" i="1" dirty="0" smtClean="0">
                <a:ea typeface="Bradley Hand ITC TT-Bold" charset="0"/>
                <a:cs typeface="Times New Roman" pitchFamily="18" charset="0"/>
                <a:sym typeface="Bradley Hand ITC TT-Bold" charset="0"/>
              </a:rPr>
              <a:t>One of my </a:t>
            </a:r>
            <a:r>
              <a:rPr lang="en-US" i="1" dirty="0" err="1" smtClean="0">
                <a:ea typeface="Bradley Hand ITC TT-Bold" charset="0"/>
                <a:cs typeface="Times New Roman" pitchFamily="18" charset="0"/>
                <a:sym typeface="Bradley Hand ITC TT-Bold" charset="0"/>
              </a:rPr>
              <a:t>favourite</a:t>
            </a:r>
            <a:r>
              <a:rPr lang="en-US" i="1" dirty="0" smtClean="0">
                <a:ea typeface="Bradley Hand ITC TT-Bold" charset="0"/>
                <a:cs typeface="Times New Roman" pitchFamily="18" charset="0"/>
                <a:sym typeface="Bradley Hand ITC TT-Bold" charset="0"/>
              </a:rPr>
              <a:t> subject is Science and also English . I like to hear music and I play an instrument  that's called trombone. Me and my mates are going to perform at the Opera House at September and  I would like </a:t>
            </a:r>
            <a:r>
              <a:rPr lang="en-US" i="1" dirty="0" err="1" smtClean="0">
                <a:ea typeface="Bradley Hand ITC TT-Bold" charset="0"/>
                <a:cs typeface="Times New Roman" pitchFamily="18" charset="0"/>
                <a:sym typeface="Bradley Hand ITC TT-Bold" charset="0"/>
              </a:rPr>
              <a:t>yous</a:t>
            </a:r>
            <a:r>
              <a:rPr lang="en-US" i="1" dirty="0" smtClean="0">
                <a:ea typeface="Bradley Hand ITC TT-Bold" charset="0"/>
                <a:cs typeface="Times New Roman" pitchFamily="18" charset="0"/>
                <a:sym typeface="Bradley Hand ITC TT-Bold" charset="0"/>
              </a:rPr>
              <a:t> to come and watch us play. I love coming to the State  Library too because it’s interesting.</a:t>
            </a:r>
            <a:endParaRPr lang="en-US" i="1" dirty="0">
              <a:cs typeface="Times New Roman" pitchFamily="18" charset="0"/>
            </a:endParaRPr>
          </a:p>
        </p:txBody>
      </p:sp>
      <p:pic>
        <p:nvPicPr>
          <p:cNvPr id="5" name="Picture 3" descr="asset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85392"/>
            <a:ext cx="4105374" cy="547260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Thank you</a:t>
            </a:r>
            <a:b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</a:br>
            <a:endParaRPr lang="en-AU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99592" y="3356992"/>
            <a:ext cx="42254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hlinkClick r:id="rId2"/>
              </a:rPr>
              <a:t>mperry@sl.nsw.gov.au</a:t>
            </a:r>
            <a:endParaRPr lang="en-AU" sz="3200" dirty="0" smtClean="0"/>
          </a:p>
          <a:p>
            <a:r>
              <a:rPr lang="en-AU" sz="3200" dirty="0" smtClean="0">
                <a:hlinkClick r:id="rId3"/>
              </a:rPr>
              <a:t>lprichard@sl.nsw.gov.au</a:t>
            </a:r>
            <a:endParaRPr lang="en-AU" sz="3200" dirty="0" smtClean="0"/>
          </a:p>
          <a:p>
            <a:endParaRPr lang="en-A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0"/>
            <a:ext cx="6858016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User consultations </a:t>
            </a:r>
            <a:r>
              <a:rPr lang="en-AU" sz="5400" dirty="0" smtClean="0">
                <a:latin typeface="Georgia" pitchFamily="18" charset="0"/>
                <a:cs typeface="Arial" pitchFamily="34" charset="0"/>
              </a:rPr>
              <a:t>=</a:t>
            </a:r>
            <a: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en-AU" sz="5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</a:br>
            <a:endParaRPr lang="en-AU" sz="5400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r>
              <a:rPr lang="en-US" sz="3600" dirty="0" smtClean="0"/>
              <a:t>Year 4 to Year 10 students day </a:t>
            </a:r>
          </a:p>
          <a:p>
            <a:r>
              <a:rPr lang="en-US" sz="3600" dirty="0" smtClean="0"/>
              <a:t>coordinated by SLNSW Learning Services</a:t>
            </a:r>
          </a:p>
          <a:p>
            <a:pPr>
              <a:buFont typeface="Arial" pitchFamily="34" charset="0"/>
              <a:buChar char="•"/>
            </a:pP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357826"/>
            <a:ext cx="4186238" cy="1143008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Pauline Fitzgerald</a:t>
            </a:r>
            <a:br>
              <a:rPr lang="en-A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Senior </a:t>
            </a:r>
            <a:r>
              <a:rPr lang="en-AU" sz="280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Education Officer</a:t>
            </a:r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en-A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</a:br>
            <a:endParaRPr lang="en-AU" sz="2800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Picture 3" descr="Copy of 100119_009_selec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29190" y="1143930"/>
            <a:ext cx="4028804" cy="557423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Student voice </a:t>
            </a:r>
            <a:r>
              <a:rPr lang="en-AU" sz="4000" dirty="0" smtClean="0">
                <a:latin typeface="Georgia" pitchFamily="18" charset="0"/>
                <a:cs typeface="Arial" pitchFamily="34" charset="0"/>
              </a:rPr>
              <a:t>=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4714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Coalition of Knowledge Building Schools</a:t>
            </a:r>
            <a:br>
              <a:rPr lang="en-AU" dirty="0" smtClean="0"/>
            </a:br>
            <a:endParaRPr lang="en-AU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Ashfield</a:t>
            </a:r>
            <a:r>
              <a:rPr lang="en-US" dirty="0" smtClean="0"/>
              <a:t> Boys High School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Bowral</a:t>
            </a:r>
            <a:r>
              <a:rPr lang="en-US" dirty="0" smtClean="0"/>
              <a:t> High School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Wiley Park Public School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St Ives North Public School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Granville Boys High School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Methodist Ladies College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Monte </a:t>
            </a:r>
            <a:r>
              <a:rPr lang="en-US" dirty="0" err="1" smtClean="0"/>
              <a:t>Sant</a:t>
            </a:r>
            <a:r>
              <a:rPr lang="en-US" dirty="0" smtClean="0"/>
              <a:t>’ Angelo Mercy College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Glenmore Park High School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Condell Park High School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Stewart House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St Peters College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St Mary’s Star of the Sea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Loreto </a:t>
            </a:r>
            <a:r>
              <a:rPr lang="en-US" dirty="0" err="1" smtClean="0"/>
              <a:t>Normanhurst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29190" y="18573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smtClean="0"/>
              <a:t>Friends of the Coalition  </a:t>
            </a:r>
          </a:p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 State Library of NSW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 Australian Museum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err="1" smtClean="0"/>
              <a:t>Taronga</a:t>
            </a:r>
            <a:r>
              <a:rPr lang="en-US" dirty="0" smtClean="0"/>
              <a:t> Zoo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29190" y="4000504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Supported by 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Faculty of Education and Social Work </a:t>
            </a:r>
            <a:br>
              <a:rPr lang="en-US" dirty="0" smtClean="0"/>
            </a:br>
            <a:r>
              <a:rPr lang="en-US" dirty="0" smtClean="0"/>
              <a:t>    at the University of Sydney under </a:t>
            </a:r>
            <a:br>
              <a:rPr lang="en-US" dirty="0" smtClean="0"/>
            </a:br>
            <a:r>
              <a:rPr lang="en-US" dirty="0" smtClean="0"/>
              <a:t>    the guidance of </a:t>
            </a:r>
            <a:br>
              <a:rPr lang="en-US" dirty="0" smtClean="0"/>
            </a:br>
            <a:r>
              <a:rPr lang="en-US" dirty="0" smtClean="0"/>
              <a:t>    Professor Susan Groundwater Smith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44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85786" y="816919"/>
            <a:ext cx="7858148" cy="60410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00034" y="285728"/>
            <a:ext cx="5312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15 August 2012 = consultation begins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652F5B7034047B6C70F9AEB8ED43B" ma:contentTypeVersion="15" ma:contentTypeDescription="Create a new document." ma:contentTypeScope="" ma:versionID="145ed5898435132d82025dda281a4717">
  <xsd:schema xmlns:xsd="http://www.w3.org/2001/XMLSchema" xmlns:xs="http://www.w3.org/2001/XMLSchema" xmlns:p="http://schemas.microsoft.com/office/2006/metadata/properties" xmlns:ns2="e9c2b902-71aa-4872-9563-5558862f0048" xmlns:ns3="2e1b98ae-4ad8-4f94-b2e9-2941d01c86a2" targetNamespace="http://schemas.microsoft.com/office/2006/metadata/properties" ma:root="true" ma:fieldsID="86627574984cff5ceec644bfd218b5f5" ns2:_="" ns3:_="">
    <xsd:import namespace="e9c2b902-71aa-4872-9563-5558862f0048"/>
    <xsd:import namespace="2e1b98ae-4ad8-4f94-b2e9-2941d01c86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2b902-71aa-4872-9563-5558862f00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fa6e375-89d1-4f89-9ebf-5f6e204b5e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b98ae-4ad8-4f94-b2e9-2941d01c86a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2f91749-88f7-45b6-b363-1abbe739a771}" ma:internalName="TaxCatchAll" ma:showField="CatchAllData" ma:web="2e1b98ae-4ad8-4f94-b2e9-2941d01c8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1DF84F-D831-432F-8A45-C38A719B0AA0}"/>
</file>

<file path=customXml/itemProps2.xml><?xml version="1.0" encoding="utf-8"?>
<ds:datastoreItem xmlns:ds="http://schemas.openxmlformats.org/officeDocument/2006/customXml" ds:itemID="{8C2E0C45-CEA4-4F72-A941-3452B19BD400}"/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494</Words>
  <Application>Microsoft Office PowerPoint</Application>
  <PresentationFormat>On-screen Show (4:3)</PresentationFormat>
  <Paragraphs>106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Pauline Fitzgerald Senior Education Officer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 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Library of 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lprichard</dc:creator>
  <cp:lastModifiedBy>66433</cp:lastModifiedBy>
  <cp:revision>98</cp:revision>
  <dcterms:created xsi:type="dcterms:W3CDTF">2013-02-06T01:35:59Z</dcterms:created>
  <dcterms:modified xsi:type="dcterms:W3CDTF">2013-07-22T23:59:54Z</dcterms:modified>
</cp:coreProperties>
</file>