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4" r:id="rId4"/>
    <p:sldId id="265" r:id="rId5"/>
    <p:sldId id="261" r:id="rId6"/>
    <p:sldId id="262" r:id="rId7"/>
    <p:sldId id="263" r:id="rId8"/>
    <p:sldId id="267" r:id="rId9"/>
    <p:sldId id="266" r:id="rId10"/>
    <p:sldId id="268" r:id="rId11"/>
    <p:sldId id="269" r:id="rId12"/>
    <p:sldId id="270" r:id="rId13"/>
    <p:sldId id="271" r:id="rId14"/>
    <p:sldId id="278" r:id="rId15"/>
    <p:sldId id="280" r:id="rId16"/>
    <p:sldId id="272" r:id="rId17"/>
    <p:sldId id="273" r:id="rId18"/>
    <p:sldId id="275" r:id="rId19"/>
    <p:sldId id="276" r:id="rId20"/>
    <p:sldId id="277" r:id="rId21"/>
    <p:sldId id="259" r:id="rId22"/>
    <p:sldId id="258" r:id="rId23"/>
    <p:sldId id="279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73179" autoAdjust="0"/>
  </p:normalViewPr>
  <p:slideViewPr>
    <p:cSldViewPr>
      <p:cViewPr varScale="1">
        <p:scale>
          <a:sx n="53" d="100"/>
          <a:sy n="53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C26E1-D6DD-4331-B645-98970EE55ED4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0DEFC-629F-4CC5-8B92-1B97201CB3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1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4D6B-F23D-447E-A190-F54920F4B04A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6C4DA-BCB7-4EB6-82AB-2985D8FB04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42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These are the areas of society we need to make our messages work for.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 am sure they will look very familiar to you – as those needing most support and encouragement in reading.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Most important of all are young, working class teenage boys.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C4DA-BCB7-4EB6-82AB-2985D8FB041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91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But – adults and young see the reading world differently. </a:t>
            </a:r>
          </a:p>
          <a:p>
            <a:pPr eaLnBrk="1" hangingPunct="1"/>
            <a:r>
              <a:rPr lang="en-GB" smtClean="0"/>
              <a:t>(45% stat here)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There seems to be too much concern with reading as ‘self-improvement’ and not on reading for fun.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dirty="0" smtClean="0"/>
              <a:t>Story about lady who was able to buy correct </a:t>
            </a:r>
            <a:r>
              <a:rPr lang="en-AU" dirty="0" smtClean="0"/>
              <a:t>shoes</a:t>
            </a:r>
          </a:p>
          <a:p>
            <a:pPr eaLnBrk="1" hangingPunct="1"/>
            <a:r>
              <a:rPr lang="en-AU" dirty="0" smtClean="0"/>
              <a:t>Investment from corporate marketing budgets. </a:t>
            </a:r>
          </a:p>
          <a:p>
            <a:pPr eaLnBrk="1" hangingPunct="1"/>
            <a:endParaRPr lang="en-AU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9067E8-4A50-4C63-9B28-3EF0028A1FD5}" type="slidenum">
              <a:rPr lang="en-GB"/>
              <a:pPr eaLnBrk="1" hangingPunct="1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dirty="0" smtClean="0"/>
              <a:t>Initial</a:t>
            </a:r>
            <a:r>
              <a:rPr lang="en-AU" baseline="0" dirty="0" smtClean="0"/>
              <a:t> cuts to libraries not as bad as feared but the 2</a:t>
            </a:r>
            <a:r>
              <a:rPr lang="en-AU" baseline="30000" dirty="0" smtClean="0"/>
              <a:t>nd</a:t>
            </a:r>
            <a:r>
              <a:rPr lang="en-AU" baseline="0" dirty="0" smtClean="0"/>
              <a:t> waive likely to be worse.  No quality control for community run libraries and no strategic social policy framework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Schools library services have seen 30% reduction in 3 years and no sign of this trend stopping 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School libraries are being converted into classrooms because of population growth.  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The most disadvantaged children and young people are now less likely to encounter a library.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C4DA-BCB7-4EB6-82AB-2985D8FB041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72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885" tIns="46442" rIns="92885" bIns="46442"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13814" y="9371285"/>
            <a:ext cx="2920390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79868B5-777B-4BDA-B7A9-068A99543CD3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885" tIns="46442" rIns="92885" bIns="46442"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13814" y="9371285"/>
            <a:ext cx="2920390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B9F7F71-5DBB-4863-A564-9398BCCBB345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</a:t>
            </a:r>
            <a:r>
              <a:rPr lang="en-AU" baseline="0" dirty="0" smtClean="0"/>
              <a:t> model is being replicated informally. 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C4DA-BCB7-4EB6-82AB-2985D8FB041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043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C4DA-BCB7-4EB6-82AB-2985D8FB041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42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30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38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3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FBF1-C666-4AF5-93DC-93DC0E2498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8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NLT_LogoTag_15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29250"/>
            <a:ext cx="369485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2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58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0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2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60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4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25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6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2635-6B33-43AD-A4A3-619776040DD8}" type="datetimeFigureOut">
              <a:rPr lang="en-AU" smtClean="0"/>
              <a:t>15/07/2013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CDC3-0987-4676-92E8-96C04D93BFB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6" descr="NLT_LogoTag_15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29250"/>
            <a:ext cx="370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cytrust.org.uk/" TargetMode="External"/><Relationship Id="rId2" Type="http://schemas.openxmlformats.org/officeDocument/2006/relationships/hyperlink" Target="mailto:Jonathan.douglas@literacytrust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readingforlife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5 years on from the UK National Year of Reading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What now for literacy and libraries?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02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2813"/>
            <a:r>
              <a:rPr lang="en-GB" sz="4000" smtClean="0"/>
              <a:t>What we achieved working with</a:t>
            </a:r>
            <a:br>
              <a:rPr lang="en-GB" sz="4000" smtClean="0"/>
            </a:br>
            <a:r>
              <a:rPr lang="en-GB" sz="4000" smtClean="0"/>
              <a:t>disadvantaged groups*</a:t>
            </a:r>
            <a:endParaRPr lang="en-US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/>
            <a:r>
              <a:rPr lang="en-GB" sz="2800" smtClean="0"/>
              <a:t>Higher number of parents from disadvantaged groups knew about the NYR than the wider population</a:t>
            </a:r>
          </a:p>
          <a:p>
            <a:pPr defTabSz="912813"/>
            <a:r>
              <a:rPr lang="en-GB" sz="2800" smtClean="0"/>
              <a:t>Increase in membership of public libraries amongst parents from poorer backgrounds (from 58% to 70%)</a:t>
            </a:r>
          </a:p>
          <a:p>
            <a:pPr defTabSz="912813"/>
            <a:r>
              <a:rPr lang="en-GB" sz="2800" smtClean="0"/>
              <a:t>These parents now are more likely to be reading to their child every day (15% to 20%)</a:t>
            </a:r>
          </a:p>
          <a:p>
            <a:pPr algn="r" defTabSz="912813">
              <a:buFontTx/>
              <a:buNone/>
            </a:pPr>
            <a:endParaRPr lang="en-GB" sz="2000" i="1" smtClean="0"/>
          </a:p>
          <a:p>
            <a:pPr algn="r" defTabSz="912813">
              <a:buFontTx/>
              <a:buNone/>
            </a:pPr>
            <a:r>
              <a:rPr lang="en-GB" sz="2000" i="1" smtClean="0"/>
              <a:t>*Parents from socio economic groups C2DE </a:t>
            </a:r>
            <a:endParaRPr lang="en-US" sz="2000" i="1" smtClean="0"/>
          </a:p>
        </p:txBody>
      </p:sp>
    </p:spTree>
    <p:extLst>
      <p:ext uri="{BB962C8B-B14F-4D97-AF65-F5344CB8AC3E}">
        <p14:creationId xmlns:p14="http://schemas.microsoft.com/office/powerpoint/2010/main" val="16409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GB" smtClean="0">
                <a:latin typeface="Calibri" pitchFamily="34" charset="0"/>
              </a:rPr>
              <a:t>Haven Holidays</a:t>
            </a:r>
            <a:r>
              <a:rPr lang="en-GB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/>
            <a:r>
              <a:rPr lang="en-GB" sz="2400" smtClean="0">
                <a:latin typeface="Calibri" pitchFamily="34" charset="0"/>
              </a:rPr>
              <a:t>Haven Holidays owned by Bourne Leisure is a well-established caravan holiday park brand with 35 parks across the UK </a:t>
            </a:r>
          </a:p>
          <a:p>
            <a:pPr defTabSz="912813"/>
            <a:r>
              <a:rPr lang="en-GB" sz="2400" smtClean="0">
                <a:latin typeface="Calibri" pitchFamily="34" charset="0"/>
              </a:rPr>
              <a:t>Haven offer affordable family breaks, with family entertainments in the complex a central part of the offer </a:t>
            </a:r>
          </a:p>
          <a:p>
            <a:pPr defTabSz="912813"/>
            <a:r>
              <a:rPr lang="en-GB" sz="2400" smtClean="0">
                <a:latin typeface="Calibri" pitchFamily="34" charset="0"/>
              </a:rPr>
              <a:t>Roughly </a:t>
            </a:r>
            <a:r>
              <a:rPr lang="en-GB" sz="2400" u="sng" smtClean="0">
                <a:latin typeface="Calibri" pitchFamily="34" charset="0"/>
              </a:rPr>
              <a:t>94%</a:t>
            </a:r>
            <a:r>
              <a:rPr lang="en-GB" sz="2400" smtClean="0">
                <a:latin typeface="Calibri" pitchFamily="34" charset="0"/>
              </a:rPr>
              <a:t> of  Haven visitors bring their </a:t>
            </a:r>
            <a:r>
              <a:rPr lang="en-GB" sz="2400" u="sng" smtClean="0">
                <a:latin typeface="Calibri" pitchFamily="34" charset="0"/>
              </a:rPr>
              <a:t>children</a:t>
            </a:r>
            <a:r>
              <a:rPr lang="en-GB" sz="2400" smtClean="0">
                <a:latin typeface="Calibri" pitchFamily="34" charset="0"/>
              </a:rPr>
              <a:t> </a:t>
            </a:r>
          </a:p>
          <a:p>
            <a:pPr defTabSz="912813"/>
            <a:r>
              <a:rPr lang="en-GB" sz="2400" u="sng" smtClean="0">
                <a:latin typeface="Calibri" pitchFamily="34" charset="0"/>
              </a:rPr>
              <a:t>46%</a:t>
            </a:r>
            <a:r>
              <a:rPr lang="en-GB" sz="2400" smtClean="0">
                <a:latin typeface="Calibri" pitchFamily="34" charset="0"/>
              </a:rPr>
              <a:t> of visitors to parks fall into the </a:t>
            </a:r>
            <a:r>
              <a:rPr lang="en-GB" sz="2400" u="sng" smtClean="0">
                <a:latin typeface="Calibri" pitchFamily="34" charset="0"/>
              </a:rPr>
              <a:t>C2DE</a:t>
            </a:r>
            <a:r>
              <a:rPr lang="en-GB" sz="2400" smtClean="0">
                <a:latin typeface="Calibri" pitchFamily="34" charset="0"/>
              </a:rPr>
              <a:t> demographic </a:t>
            </a:r>
          </a:p>
          <a:p>
            <a:pPr defTabSz="912813"/>
            <a:r>
              <a:rPr lang="en-GB" sz="2400" u="sng" smtClean="0">
                <a:latin typeface="Calibri" pitchFamily="34" charset="0"/>
              </a:rPr>
              <a:t>81%</a:t>
            </a:r>
            <a:r>
              <a:rPr lang="en-GB" sz="2400" smtClean="0">
                <a:latin typeface="Calibri" pitchFamily="34" charset="0"/>
              </a:rPr>
              <a:t> of visitors to parks fall into the </a:t>
            </a:r>
            <a:r>
              <a:rPr lang="en-GB" sz="2400" u="sng" smtClean="0">
                <a:latin typeface="Calibri" pitchFamily="34" charset="0"/>
              </a:rPr>
              <a:t>C1C2DE</a:t>
            </a:r>
            <a:r>
              <a:rPr lang="en-GB" sz="2400" smtClean="0">
                <a:latin typeface="Calibri" pitchFamily="34" charset="0"/>
              </a:rPr>
              <a:t> demographic</a:t>
            </a:r>
          </a:p>
          <a:p>
            <a:pPr lvl="1" defTabSz="912813">
              <a:buFontTx/>
              <a:buNone/>
            </a:pPr>
            <a:endParaRPr lang="en-GB" sz="2000" smtClean="0">
              <a:latin typeface="Calibri" pitchFamily="34" charset="0"/>
            </a:endParaRPr>
          </a:p>
          <a:p>
            <a:pPr lvl="1" defTabSz="912813"/>
            <a:endParaRPr lang="en-GB" sz="2000" smtClean="0"/>
          </a:p>
          <a:p>
            <a:pPr lvl="1" defTabSz="912813"/>
            <a:endParaRPr lang="en-GB" sz="2000" smtClean="0"/>
          </a:p>
          <a:p>
            <a:pPr lvl="1" defTabSz="912813">
              <a:buFontTx/>
              <a:buNone/>
            </a:pPr>
            <a:endParaRPr lang="en-GB" sz="2000" smtClean="0"/>
          </a:p>
        </p:txBody>
      </p:sp>
      <p:pic>
        <p:nvPicPr>
          <p:cNvPr id="37892" name="Picture 5" descr="haven-logo-new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31417"/>
            <a:ext cx="21939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2813"/>
            <a:r>
              <a:rPr lang="en-GB" smtClean="0">
                <a:latin typeface="Calibri" pitchFamily="34" charset="0"/>
              </a:rPr>
              <a:t>Haven Holidays</a:t>
            </a:r>
            <a:r>
              <a:rPr lang="en-GB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lvl="1" defTabSz="912813">
              <a:buFontTx/>
              <a:buNone/>
            </a:pPr>
            <a:r>
              <a:rPr lang="en-GB" sz="2000" b="1" smtClean="0">
                <a:latin typeface="Calibri" pitchFamily="34" charset="0"/>
              </a:rPr>
              <a:t>What does a business look for in a partnership?  What was the</a:t>
            </a:r>
          </a:p>
          <a:p>
            <a:pPr lvl="1" defTabSz="912813">
              <a:buFontTx/>
              <a:buNone/>
            </a:pPr>
            <a:r>
              <a:rPr lang="en-GB" sz="2000" b="1" smtClean="0">
                <a:latin typeface="Calibri" pitchFamily="34" charset="0"/>
              </a:rPr>
              <a:t>attraction for Haven?</a:t>
            </a:r>
            <a:r>
              <a:rPr lang="en-GB" sz="2000" smtClean="0">
                <a:latin typeface="Calibri" pitchFamily="34" charset="0"/>
              </a:rPr>
              <a:t>  </a:t>
            </a:r>
          </a:p>
          <a:p>
            <a:pPr lvl="1" defTabSz="912813"/>
            <a:r>
              <a:rPr lang="en-GB" sz="2000" smtClean="0">
                <a:latin typeface="Calibri" pitchFamily="34" charset="0"/>
              </a:rPr>
              <a:t>Offering added value to guests </a:t>
            </a:r>
          </a:p>
          <a:p>
            <a:pPr lvl="1" defTabSz="912813"/>
            <a:r>
              <a:rPr lang="en-GB" sz="2000" smtClean="0">
                <a:latin typeface="Calibri" pitchFamily="34" charset="0"/>
              </a:rPr>
              <a:t>An experience our guests will value</a:t>
            </a:r>
          </a:p>
          <a:p>
            <a:pPr lvl="1" defTabSz="912813"/>
            <a:r>
              <a:rPr lang="en-GB" sz="2000" smtClean="0">
                <a:latin typeface="Calibri" pitchFamily="34" charset="0"/>
              </a:rPr>
              <a:t>Guests to leave with a “cuddly feeling” about the brand</a:t>
            </a:r>
          </a:p>
          <a:p>
            <a:pPr lvl="1" defTabSz="912813"/>
            <a:r>
              <a:rPr lang="en-GB" sz="2000" smtClean="0">
                <a:latin typeface="Calibri" pitchFamily="34" charset="0"/>
              </a:rPr>
              <a:t>Delivering an experience to guests and exposing them to new things e.g. fencing, Annabel Karmel’s Creative Kitchen, learning to swim  </a:t>
            </a:r>
          </a:p>
          <a:p>
            <a:pPr lvl="1" defTabSz="912813">
              <a:buFontTx/>
              <a:buNone/>
            </a:pPr>
            <a:endParaRPr lang="en-GB" sz="2000" smtClean="0">
              <a:latin typeface="Calibri" pitchFamily="34" charset="0"/>
            </a:endParaRPr>
          </a:p>
          <a:p>
            <a:pPr lvl="1" defTabSz="912813">
              <a:buFontTx/>
              <a:buNone/>
            </a:pPr>
            <a:r>
              <a:rPr lang="en-GB" sz="2000" b="1" smtClean="0">
                <a:latin typeface="Calibri" pitchFamily="34" charset="0"/>
              </a:rPr>
              <a:t>On a practical level</a:t>
            </a:r>
          </a:p>
          <a:p>
            <a:pPr lvl="1" defTabSz="912813"/>
            <a:r>
              <a:rPr lang="en-GB" sz="2000" smtClean="0">
                <a:latin typeface="Calibri" pitchFamily="34" charset="0"/>
              </a:rPr>
              <a:t>Something simple to implement</a:t>
            </a:r>
          </a:p>
          <a:p>
            <a:pPr lvl="1" defTabSz="912813"/>
            <a:r>
              <a:rPr lang="en-GB" sz="2000" smtClean="0">
                <a:latin typeface="Calibri" pitchFamily="34" charset="0"/>
              </a:rPr>
              <a:t>Support from the National Literacy Trust</a:t>
            </a:r>
          </a:p>
          <a:p>
            <a:pPr lvl="1" defTabSz="912813"/>
            <a:endParaRPr lang="en-GB" sz="2000" smtClean="0">
              <a:latin typeface="Calibri" pitchFamily="34" charset="0"/>
            </a:endParaRPr>
          </a:p>
          <a:p>
            <a:pPr lvl="1" defTabSz="912813"/>
            <a:endParaRPr lang="en-GB" sz="2000" smtClean="0"/>
          </a:p>
          <a:p>
            <a:pPr lvl="1" defTabSz="912813"/>
            <a:endParaRPr lang="en-GB" sz="2000" smtClean="0"/>
          </a:p>
          <a:p>
            <a:pPr lvl="1" defTabSz="912813">
              <a:buFontTx/>
              <a:buNone/>
            </a:pPr>
            <a:endParaRPr lang="en-GB" sz="2000" smtClean="0"/>
          </a:p>
        </p:txBody>
      </p:sp>
      <p:pic>
        <p:nvPicPr>
          <p:cNvPr id="38916" name="Picture 4" descr="haven-logo-new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1417"/>
            <a:ext cx="21939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9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defTabSz="912813"/>
            <a:r>
              <a:rPr lang="en-GB" smtClean="0">
                <a:latin typeface="Calibri" pitchFamily="34" charset="0"/>
              </a:rPr>
              <a:t>What did the partnership deliver?</a:t>
            </a:r>
            <a:r>
              <a:rPr lang="en-GB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defTabSz="912813"/>
            <a:r>
              <a:rPr lang="en-GB" sz="2400" smtClean="0">
                <a:latin typeface="Calibri" pitchFamily="34" charset="0"/>
              </a:rPr>
              <a:t>Great Family Escapes campaign </a:t>
            </a:r>
          </a:p>
          <a:p>
            <a:pPr defTabSz="912813"/>
            <a:r>
              <a:rPr lang="en-GB" sz="2400" smtClean="0">
                <a:latin typeface="Calibri" pitchFamily="34" charset="0"/>
              </a:rPr>
              <a:t>18,000 book goody bags containing 7 books were distributed across 35 Haven Holiday parks</a:t>
            </a:r>
          </a:p>
          <a:p>
            <a:pPr defTabSz="912813"/>
            <a:r>
              <a:rPr lang="en-GB" sz="2400" smtClean="0">
                <a:latin typeface="Calibri" pitchFamily="34" charset="0"/>
              </a:rPr>
              <a:t>Campaign reached 37,200 children and around 55,620 adults</a:t>
            </a:r>
          </a:p>
          <a:p>
            <a:pPr defTabSz="912813"/>
            <a:r>
              <a:rPr lang="en-GB" sz="2400" smtClean="0">
                <a:latin typeface="Calibri" pitchFamily="34" charset="0"/>
              </a:rPr>
              <a:t>Conducted substantial field research </a:t>
            </a:r>
          </a:p>
          <a:p>
            <a:pPr defTabSz="912813">
              <a:buFontTx/>
              <a:buNone/>
            </a:pPr>
            <a:r>
              <a:rPr lang="en-GB" sz="2400" smtClean="0">
                <a:latin typeface="Calibri" pitchFamily="34" charset="0"/>
              </a:rPr>
              <a:t>	informed by two quantitative surveys to </a:t>
            </a:r>
          </a:p>
          <a:p>
            <a:pPr defTabSz="912813">
              <a:buFontTx/>
              <a:buNone/>
            </a:pPr>
            <a:r>
              <a:rPr lang="en-GB" sz="2400" smtClean="0">
                <a:latin typeface="Calibri" pitchFamily="34" charset="0"/>
              </a:rPr>
              <a:t>	holiday makers, 47 qualitative interviews and </a:t>
            </a:r>
          </a:p>
          <a:p>
            <a:pPr defTabSz="912813">
              <a:buFontTx/>
              <a:buNone/>
            </a:pPr>
            <a:r>
              <a:rPr lang="en-GB" sz="2400" smtClean="0">
                <a:latin typeface="Calibri" pitchFamily="34" charset="0"/>
              </a:rPr>
              <a:t>	20 follow up phone interviews</a:t>
            </a:r>
            <a:r>
              <a:rPr lang="en-GB" sz="2400" smtClean="0"/>
              <a:t>   </a:t>
            </a:r>
          </a:p>
          <a:p>
            <a:pPr defTabSz="912813">
              <a:buFontTx/>
              <a:buNone/>
            </a:pPr>
            <a:r>
              <a:rPr lang="en-GB" smtClean="0"/>
              <a:t> </a:t>
            </a:r>
          </a:p>
          <a:p>
            <a:pPr defTabSz="912813">
              <a:buFontTx/>
              <a:buNone/>
            </a:pPr>
            <a:endParaRPr lang="en-GB" smtClean="0"/>
          </a:p>
        </p:txBody>
      </p:sp>
      <p:pic>
        <p:nvPicPr>
          <p:cNvPr id="39940" name="Picture 5" descr="Great Family Escap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724400"/>
            <a:ext cx="136366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Motorworld by Jeremy Clarkson (Paperback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141663"/>
            <a:ext cx="992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 descr="Book cover with colourful design of woman pulling on 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3141663"/>
            <a:ext cx="1016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3" descr="9780099439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941888"/>
            <a:ext cx="16097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5" descr="97805525596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241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9" descr="winnietw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1295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1" descr="wheres-wally-w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11731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3" descr="Fun%20to%20Learn%20Letterl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1295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2813"/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>           Changing how we promote reading</a:t>
            </a:r>
            <a:endParaRPr lang="en-US" sz="40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defTabSz="912813">
              <a:lnSpc>
                <a:spcPct val="90000"/>
              </a:lnSpc>
            </a:pPr>
            <a:r>
              <a:rPr lang="en-GB" sz="2400" smtClean="0"/>
              <a:t>Shift from consultation to participation</a:t>
            </a:r>
          </a:p>
          <a:p>
            <a:pPr defTabSz="912813">
              <a:lnSpc>
                <a:spcPct val="90000"/>
              </a:lnSpc>
            </a:pPr>
            <a:endParaRPr lang="en-GB" sz="2400" smtClean="0"/>
          </a:p>
          <a:p>
            <a:pPr defTabSz="912813">
              <a:lnSpc>
                <a:spcPct val="90000"/>
              </a:lnSpc>
            </a:pPr>
            <a:r>
              <a:rPr lang="en-GB" sz="2400" smtClean="0"/>
              <a:t>Promoting reading as a social development tool</a:t>
            </a:r>
          </a:p>
          <a:p>
            <a:pPr defTabSz="912813">
              <a:lnSpc>
                <a:spcPct val="90000"/>
              </a:lnSpc>
            </a:pPr>
            <a:endParaRPr lang="en-GB" sz="2400" smtClean="0"/>
          </a:p>
          <a:p>
            <a:pPr defTabSz="912813">
              <a:lnSpc>
                <a:spcPct val="90000"/>
              </a:lnSpc>
            </a:pPr>
            <a:r>
              <a:rPr lang="en-GB" sz="2400" smtClean="0"/>
              <a:t>Links to other kinds of social activities</a:t>
            </a:r>
          </a:p>
          <a:p>
            <a:pPr defTabSz="912813">
              <a:lnSpc>
                <a:spcPct val="90000"/>
              </a:lnSpc>
            </a:pPr>
            <a:endParaRPr lang="en-GB" sz="2400" smtClean="0"/>
          </a:p>
          <a:p>
            <a:pPr defTabSz="912813">
              <a:lnSpc>
                <a:spcPct val="90000"/>
              </a:lnSpc>
            </a:pPr>
            <a:r>
              <a:rPr lang="en-GB" sz="2400" smtClean="0"/>
              <a:t>A real commitment to communities and diversity</a:t>
            </a:r>
          </a:p>
          <a:p>
            <a:pPr defTabSz="912813">
              <a:lnSpc>
                <a:spcPct val="90000"/>
              </a:lnSpc>
            </a:pPr>
            <a:endParaRPr lang="en-GB" sz="2400" smtClean="0"/>
          </a:p>
          <a:p>
            <a:pPr defTabSz="912813">
              <a:lnSpc>
                <a:spcPct val="90000"/>
              </a:lnSpc>
            </a:pPr>
            <a:r>
              <a:rPr lang="en-GB" sz="2400" smtClean="0"/>
              <a:t>Understanding how reading delivers national priorities</a:t>
            </a:r>
          </a:p>
          <a:p>
            <a:pPr defTabSz="912813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24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Austerity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Community library managements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Schools library services have been decimated.  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Growth in school populations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3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www.literacytrust.org.uk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713787" cy="1143000"/>
          </a:xfrm>
        </p:spPr>
        <p:txBody>
          <a:bodyPr>
            <a:normAutofit fontScale="90000"/>
          </a:bodyPr>
          <a:lstStyle/>
          <a:p>
            <a:pPr defTabSz="912813"/>
            <a:r>
              <a:rPr lang="en-GB" sz="3600" b="1" dirty="0" smtClean="0"/>
              <a:t>Literacy Action Zone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4000" dirty="0" smtClean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1692275" y="6021388"/>
            <a:ext cx="50403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/>
            <a:endParaRPr lang="en-GB">
              <a:solidFill>
                <a:schemeClr val="tx2"/>
              </a:solidFill>
            </a:endParaRPr>
          </a:p>
          <a:p>
            <a:pPr defTabSz="912813"/>
            <a:endParaRPr lang="en-GB">
              <a:solidFill>
                <a:schemeClr val="tx2"/>
              </a:solidFill>
            </a:endParaRPr>
          </a:p>
          <a:p>
            <a:pPr defTabSz="912813"/>
            <a:endParaRPr lang="en-GB">
              <a:solidFill>
                <a:schemeClr val="tx2"/>
              </a:solidFill>
            </a:endParaRPr>
          </a:p>
          <a:p>
            <a:pPr defTabSz="912813"/>
            <a:endParaRPr lang="en-GB">
              <a:solidFill>
                <a:schemeClr val="tx2"/>
              </a:solidFill>
            </a:endParaRPr>
          </a:p>
          <a:p>
            <a:pPr defTabSz="912813"/>
            <a:endParaRPr lang="en-GB">
              <a:solidFill>
                <a:schemeClr val="tx2"/>
              </a:solidFill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500063" y="1500188"/>
            <a:ext cx="7888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/>
            </a:r>
            <a:br>
              <a:rPr lang="en-US" sz="3200" b="1">
                <a:solidFill>
                  <a:srgbClr val="FF0000"/>
                </a:solidFill>
              </a:rPr>
            </a:br>
            <a:endParaRPr lang="en-GB" sz="3200" b="1"/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 dirty="0">
              <a:latin typeface="+mn-lt"/>
            </a:endParaRPr>
          </a:p>
        </p:txBody>
      </p:sp>
      <p:pic>
        <p:nvPicPr>
          <p:cNvPr id="48135" name="Picture 6" descr="Bookonhead_3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9753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07375" cy="1081087"/>
          </a:xfrm>
        </p:spPr>
        <p:txBody>
          <a:bodyPr/>
          <a:lstStyle/>
          <a:p>
            <a:pPr defTabSz="912813"/>
            <a:r>
              <a:rPr lang="en-GB" sz="3600" b="1" dirty="0" smtClean="0"/>
              <a:t>Literacy Action Zone- Middlesbrough</a:t>
            </a:r>
            <a:endParaRPr lang="en-GB" sz="3600" b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29600" cy="4033837"/>
          </a:xfrm>
          <a:noFill/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en-US" sz="3000" dirty="0" smtClean="0"/>
              <a:t>10 year </a:t>
            </a:r>
            <a:r>
              <a:rPr lang="en-US" sz="3000" dirty="0" err="1" smtClean="0"/>
              <a:t>programme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defTabSz="912813">
              <a:lnSpc>
                <a:spcPct val="90000"/>
              </a:lnSpc>
            </a:pPr>
            <a:r>
              <a:rPr lang="en-US" sz="3000" dirty="0" smtClean="0"/>
              <a:t>Public campaign</a:t>
            </a:r>
            <a:br>
              <a:rPr lang="en-US" sz="3000" dirty="0" smtClean="0"/>
            </a:br>
            <a:endParaRPr lang="en-US" sz="3000" dirty="0" smtClean="0"/>
          </a:p>
          <a:p>
            <a:pPr defTabSz="912813">
              <a:lnSpc>
                <a:spcPct val="90000"/>
              </a:lnSpc>
            </a:pPr>
            <a:r>
              <a:rPr lang="en-US" sz="3000" dirty="0" smtClean="0"/>
              <a:t>40% of adults in </a:t>
            </a:r>
            <a:r>
              <a:rPr lang="en-US" sz="3000" dirty="0" err="1" smtClean="0"/>
              <a:t>Middlesbrough</a:t>
            </a:r>
            <a:r>
              <a:rPr lang="en-US" sz="3000" dirty="0" smtClean="0"/>
              <a:t> struggle with literacy.  </a:t>
            </a:r>
            <a:endParaRPr lang="en-US" sz="3000" dirty="0" smtClean="0"/>
          </a:p>
          <a:p>
            <a:pPr defTabSz="912813">
              <a:lnSpc>
                <a:spcPct val="90000"/>
              </a:lnSpc>
              <a:buFontTx/>
              <a:buNone/>
            </a:pPr>
            <a:endParaRPr lang="en-US" sz="3000" dirty="0" smtClean="0"/>
          </a:p>
        </p:txBody>
      </p:sp>
      <p:sp>
        <p:nvSpPr>
          <p:cNvPr id="4915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738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GB" smtClean="0"/>
              <a:t>Literacy Champions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lnSpc>
                <a:spcPct val="90000"/>
              </a:lnSpc>
            </a:pPr>
            <a:r>
              <a:rPr lang="en-GB" sz="2400" dirty="0" smtClean="0"/>
              <a:t>Developed through our community work in Rochdale to raise the literacy levels of vulnerable families</a:t>
            </a:r>
          </a:p>
          <a:p>
            <a:pPr defTabSz="912813">
              <a:lnSpc>
                <a:spcPct val="90000"/>
              </a:lnSpc>
            </a:pPr>
            <a:r>
              <a:rPr lang="en-GB" sz="2400" dirty="0" smtClean="0"/>
              <a:t>Community resources being used to raise community literacy levels</a:t>
            </a:r>
          </a:p>
          <a:p>
            <a:pPr defTabSz="912813">
              <a:lnSpc>
                <a:spcPct val="90000"/>
              </a:lnSpc>
            </a:pPr>
            <a:r>
              <a:rPr lang="en-GB" sz="2400" dirty="0" smtClean="0"/>
              <a:t>Local coordinator recruits and trains a group of literacy volunteers who have strong community reach </a:t>
            </a:r>
          </a:p>
          <a:p>
            <a:pPr defTabSz="912813">
              <a:lnSpc>
                <a:spcPct val="90000"/>
              </a:lnSpc>
            </a:pPr>
            <a:r>
              <a:rPr lang="en-GB" sz="2400" dirty="0" smtClean="0"/>
              <a:t>Focus of their work – practical support for the home learning environment and increase in parental confidence, themes echoed in the </a:t>
            </a:r>
            <a:r>
              <a:rPr lang="en-GB" sz="2400" dirty="0" err="1" smtClean="0"/>
              <a:t>Tickell</a:t>
            </a:r>
            <a:r>
              <a:rPr lang="en-GB" sz="2400" dirty="0" smtClean="0"/>
              <a:t> &amp; Field Reviews  </a:t>
            </a:r>
          </a:p>
        </p:txBody>
      </p:sp>
    </p:spTree>
    <p:extLst>
      <p:ext uri="{BB962C8B-B14F-4D97-AF65-F5344CB8AC3E}">
        <p14:creationId xmlns:p14="http://schemas.microsoft.com/office/powerpoint/2010/main" val="28130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GB" smtClean="0"/>
              <a:t>Impact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/>
            <a:r>
              <a:rPr lang="en-GB" smtClean="0"/>
              <a:t>Model has been through a SROI process and is being evaluated by Sheffield University</a:t>
            </a:r>
          </a:p>
          <a:p>
            <a:pPr defTabSz="912813"/>
            <a:r>
              <a:rPr lang="en-GB" smtClean="0"/>
              <a:t>95% of beneficiaries had improved their literacy and communication skills</a:t>
            </a:r>
          </a:p>
          <a:p>
            <a:pPr defTabSz="912813"/>
            <a:r>
              <a:rPr lang="en-GB" smtClean="0"/>
              <a:t>63% recorded increased competence and/or confidence as a parent</a:t>
            </a:r>
          </a:p>
          <a:p>
            <a:pPr defTabSz="912813"/>
            <a:r>
              <a:rPr lang="en-GB" smtClean="0"/>
              <a:t>13% reported better family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2776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sh_book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25538"/>
            <a:ext cx="6481763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GB" smtClean="0"/>
              <a:t>Literacy Champions in London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/>
            <a:r>
              <a:rPr lang="en-GB" dirty="0" smtClean="0"/>
              <a:t>12 authorities</a:t>
            </a:r>
          </a:p>
          <a:p>
            <a:pPr defTabSz="912813"/>
            <a:r>
              <a:rPr lang="en-GB" dirty="0" smtClean="0"/>
              <a:t>450 volunteers </a:t>
            </a:r>
            <a:r>
              <a:rPr lang="en-GB" dirty="0" smtClean="0"/>
              <a:t>recruited from a diverse base</a:t>
            </a:r>
          </a:p>
          <a:p>
            <a:pPr defTabSz="912813"/>
            <a:r>
              <a:rPr lang="en-GB" dirty="0" smtClean="0"/>
              <a:t>1600 families benefited  </a:t>
            </a:r>
            <a:endParaRPr lang="en-GB" dirty="0" smtClean="0"/>
          </a:p>
          <a:p>
            <a:pPr defTabSz="912813"/>
            <a:r>
              <a:rPr lang="en-GB" dirty="0" smtClean="0"/>
              <a:t>Quality control and support for volunteers</a:t>
            </a:r>
          </a:p>
          <a:p>
            <a:pPr defTabSz="912813"/>
            <a:r>
              <a:rPr lang="en-GB" dirty="0" smtClean="0"/>
              <a:t>London Literacy pack available for every London early years setting and family </a:t>
            </a:r>
            <a:endParaRPr lang="en-GB" dirty="0" smtClean="0"/>
          </a:p>
          <a:p>
            <a:pPr defTabSz="912813"/>
            <a:r>
              <a:rPr lang="en-GB" dirty="0" smtClean="0"/>
              <a:t>84% of parents felt the project would have a long terms impact on their child’s readin</a:t>
            </a:r>
            <a:r>
              <a:rPr lang="en-GB" dirty="0"/>
              <a:t>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34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Advocacy for libraries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Campaign for libraries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1000 libraries are predicted to close by 2016.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Time of crisis.  </a:t>
            </a:r>
          </a:p>
        </p:txBody>
      </p:sp>
    </p:spTree>
    <p:extLst>
      <p:ext uri="{BB962C8B-B14F-4D97-AF65-F5344CB8AC3E}">
        <p14:creationId xmlns:p14="http://schemas.microsoft.com/office/powerpoint/2010/main" val="24278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Children’s Laureate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And </a:t>
            </a:r>
            <a:r>
              <a:rPr lang="en-AU" dirty="0"/>
              <a:t>as I would never have become an author if it hadn't been for my local library as a child, I intend to continue Julia Donaldson's amazing, indefatigable work advocating for our nation's public library service.'</a:t>
            </a:r>
            <a:endParaRPr lang="en-AU" dirty="0"/>
          </a:p>
        </p:txBody>
      </p:sp>
      <p:pic>
        <p:nvPicPr>
          <p:cNvPr id="4" name="Picture 2" descr="Malorie Blackman announced as Waterstones Children's Laureate 2013-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79"/>
            <a:ext cx="3600400" cy="2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2813"/>
            <a:r>
              <a:rPr lang="en-GB" smtClean="0"/>
              <a:t>Thank you!</a:t>
            </a:r>
            <a:br>
              <a:rPr lang="en-GB" smtClean="0"/>
            </a:br>
            <a:endParaRPr lang="en-GB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defTabSz="912813">
              <a:lnSpc>
                <a:spcPct val="80000"/>
              </a:lnSpc>
              <a:buFontTx/>
              <a:buNone/>
            </a:pPr>
            <a:endParaRPr lang="en-GB" sz="2800" dirty="0" smtClean="0"/>
          </a:p>
          <a:p>
            <a:pPr algn="ctr" defTabSz="912813">
              <a:lnSpc>
                <a:spcPct val="80000"/>
              </a:lnSpc>
              <a:buFontTx/>
              <a:buNone/>
            </a:pPr>
            <a:r>
              <a:rPr lang="en-GB" sz="2800" dirty="0" smtClean="0"/>
              <a:t> </a:t>
            </a:r>
          </a:p>
          <a:p>
            <a:pPr algn="ctr" defTabSz="912813">
              <a:lnSpc>
                <a:spcPct val="80000"/>
              </a:lnSpc>
              <a:buFontTx/>
              <a:buNone/>
            </a:pPr>
            <a:r>
              <a:rPr lang="en-GB" sz="2800" dirty="0" smtClean="0"/>
              <a:t>Follow </a:t>
            </a:r>
            <a:r>
              <a:rPr lang="en-GB" sz="2800" dirty="0" err="1" smtClean="0"/>
              <a:t>jdliteracytrust</a:t>
            </a:r>
            <a:r>
              <a:rPr lang="en-GB" sz="2800" dirty="0" smtClean="0"/>
              <a:t> on Twitter</a:t>
            </a:r>
          </a:p>
          <a:p>
            <a:pPr algn="ctr" defTabSz="912813">
              <a:lnSpc>
                <a:spcPct val="80000"/>
              </a:lnSpc>
              <a:buFontTx/>
              <a:buNone/>
            </a:pPr>
            <a:endParaRPr lang="en-GB" sz="2800" dirty="0" smtClean="0"/>
          </a:p>
          <a:p>
            <a:pPr algn="ctr" defTabSz="912813">
              <a:lnSpc>
                <a:spcPct val="80000"/>
              </a:lnSpc>
              <a:buFontTx/>
              <a:buNone/>
            </a:pPr>
            <a:r>
              <a:rPr lang="en-GB" sz="2800" dirty="0" smtClean="0"/>
              <a:t>Befriend National Literacy Trust on Facebook</a:t>
            </a:r>
          </a:p>
          <a:p>
            <a:pPr algn="ctr" defTabSz="912813">
              <a:lnSpc>
                <a:spcPct val="80000"/>
              </a:lnSpc>
              <a:buFontTx/>
              <a:buNone/>
            </a:pPr>
            <a:endParaRPr lang="en-GB" sz="2800" dirty="0" smtClean="0"/>
          </a:p>
          <a:p>
            <a:pPr algn="ctr" defTabSz="912813">
              <a:lnSpc>
                <a:spcPct val="80000"/>
              </a:lnSpc>
              <a:buFontTx/>
              <a:buNone/>
            </a:pPr>
            <a:r>
              <a:rPr lang="en-GB" sz="2800" dirty="0" smtClean="0">
                <a:hlinkClick r:id="rId2"/>
              </a:rPr>
              <a:t>Jonathan.douglas@literacytrust.org.uk</a:t>
            </a:r>
            <a:endParaRPr lang="en-GB" sz="2800" dirty="0" smtClean="0"/>
          </a:p>
          <a:p>
            <a:pPr algn="ctr" defTabSz="912813">
              <a:lnSpc>
                <a:spcPct val="80000"/>
              </a:lnSpc>
              <a:buFontTx/>
              <a:buNone/>
            </a:pPr>
            <a:endParaRPr lang="en-GB" sz="2800" dirty="0" smtClean="0"/>
          </a:p>
          <a:p>
            <a:pPr algn="ctr" defTabSz="912813">
              <a:lnSpc>
                <a:spcPct val="80000"/>
              </a:lnSpc>
              <a:buFontTx/>
              <a:buNone/>
            </a:pPr>
            <a:r>
              <a:rPr lang="en-GB" sz="2800" dirty="0" smtClean="0">
                <a:hlinkClick r:id="rId3"/>
              </a:rPr>
              <a:t>www.literacytrust.org.uk</a:t>
            </a:r>
            <a:endParaRPr lang="en-GB" sz="2800" dirty="0" smtClean="0"/>
          </a:p>
          <a:p>
            <a:pPr algn="ctr" defTabSz="912813">
              <a:lnSpc>
                <a:spcPct val="80000"/>
              </a:lnSpc>
              <a:buFontTx/>
              <a:buNone/>
            </a:pPr>
            <a:endParaRPr lang="en-GB" sz="2800" dirty="0" smtClean="0"/>
          </a:p>
          <a:p>
            <a:pPr algn="ctr" defTabSz="912813">
              <a:lnSpc>
                <a:spcPct val="80000"/>
              </a:lnSpc>
              <a:buFontTx/>
              <a:buNone/>
            </a:pPr>
            <a:r>
              <a:rPr lang="en-GB" sz="2800" dirty="0" smtClean="0">
                <a:hlinkClick r:id="rId4"/>
              </a:rPr>
              <a:t>www.wordsforlife.org.uk</a:t>
            </a:r>
            <a:endParaRPr lang="en-GB" sz="2800" dirty="0" smtClean="0"/>
          </a:p>
          <a:p>
            <a:pPr defTabSz="912813">
              <a:lnSpc>
                <a:spcPct val="80000"/>
              </a:lnSpc>
              <a:buFontTx/>
              <a:buNone/>
            </a:pPr>
            <a:endParaRPr lang="en-GB" sz="2800" dirty="0" smtClean="0"/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9275"/>
            <a:ext cx="1562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prstGeom prst="ellipse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defTabSz="912813"/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Who we tried to reach during NYR?</a:t>
            </a:r>
            <a:r>
              <a:rPr lang="en-GB" smtClean="0"/>
              <a:t/>
            </a:r>
            <a:br>
              <a:rPr lang="en-GB" smtClean="0"/>
            </a:br>
            <a:r>
              <a:rPr lang="en-GB" sz="2000" smtClean="0"/>
              <a:t>Primary audiences identified by government </a:t>
            </a:r>
            <a:br>
              <a:rPr lang="en-GB" sz="2000" smtClean="0"/>
            </a:br>
            <a:r>
              <a:rPr lang="en-GB" sz="2000" smtClean="0"/>
              <a:t>(performing least well in reading) </a:t>
            </a:r>
            <a:br>
              <a:rPr lang="en-GB" sz="2000" smtClean="0"/>
            </a:br>
            <a:endParaRPr lang="en-GB" sz="2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defTabSz="912813">
              <a:buFontTx/>
              <a:buNone/>
            </a:pPr>
            <a:endParaRPr lang="en-US" sz="2400" smtClean="0"/>
          </a:p>
          <a:p>
            <a:pPr marL="360363" lvl="1" indent="627063" defTabSz="912813">
              <a:buFontTx/>
              <a:buChar char="•"/>
            </a:pPr>
            <a:r>
              <a:rPr lang="en-US" sz="2400" smtClean="0"/>
              <a:t>Early years</a:t>
            </a:r>
          </a:p>
          <a:p>
            <a:pPr marL="360363" lvl="1" indent="627063" defTabSz="912813">
              <a:buFontTx/>
              <a:buChar char="•"/>
            </a:pPr>
            <a:r>
              <a:rPr lang="en-US" sz="2400" b="1" smtClean="0"/>
              <a:t>Boys </a:t>
            </a:r>
          </a:p>
          <a:p>
            <a:pPr marL="360363" lvl="1" indent="627063" defTabSz="912813">
              <a:buFontTx/>
              <a:buChar char="•"/>
            </a:pPr>
            <a:r>
              <a:rPr lang="en-US" sz="2400" b="1" smtClean="0"/>
              <a:t>Teenagers </a:t>
            </a:r>
          </a:p>
          <a:p>
            <a:pPr marL="360363" lvl="1" indent="627063" defTabSz="912813">
              <a:buFontTx/>
              <a:buChar char="•"/>
            </a:pPr>
            <a:r>
              <a:rPr lang="en-US" sz="2400" smtClean="0"/>
              <a:t>Black and Minority Ethnic communities </a:t>
            </a:r>
          </a:p>
          <a:p>
            <a:pPr marL="360363" lvl="1" indent="627063" defTabSz="912813">
              <a:buFontTx/>
              <a:buChar char="•"/>
            </a:pPr>
            <a:r>
              <a:rPr lang="en-US" sz="2400" smtClean="0"/>
              <a:t>Disabled children (and parents) </a:t>
            </a:r>
          </a:p>
          <a:p>
            <a:pPr marL="360363" lvl="1" indent="627063" defTabSz="912813">
              <a:buFontTx/>
              <a:buChar char="•"/>
            </a:pPr>
            <a:r>
              <a:rPr lang="en-US" sz="2400" smtClean="0"/>
              <a:t>Parents and carers of younger children, with a focus 	on working class fathers</a:t>
            </a:r>
          </a:p>
          <a:p>
            <a:pPr marL="360363" lvl="1" indent="627063" defTabSz="912813">
              <a:buFontTx/>
              <a:buChar char="•"/>
            </a:pPr>
            <a:r>
              <a:rPr lang="en-GB" sz="2400" smtClean="0"/>
              <a:t>Adult learners</a:t>
            </a:r>
          </a:p>
        </p:txBody>
      </p:sp>
    </p:spTree>
    <p:extLst>
      <p:ext uri="{BB962C8B-B14F-4D97-AF65-F5344CB8AC3E}">
        <p14:creationId xmlns:p14="http://schemas.microsoft.com/office/powerpoint/2010/main" val="14256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GB" smtClean="0"/>
              <a:t>How we did this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lnSpc>
                <a:spcPct val="90000"/>
              </a:lnSpc>
            </a:pPr>
            <a:r>
              <a:rPr lang="en-GB" smtClean="0"/>
              <a:t>National campaign delivered through research, consumer messaging and relevant brand partnership</a:t>
            </a:r>
          </a:p>
          <a:p>
            <a:pPr defTabSz="912813">
              <a:lnSpc>
                <a:spcPct val="90000"/>
              </a:lnSpc>
            </a:pPr>
            <a:endParaRPr lang="en-GB" smtClean="0"/>
          </a:p>
          <a:p>
            <a:pPr defTabSz="912813">
              <a:lnSpc>
                <a:spcPct val="90000"/>
              </a:lnSpc>
            </a:pPr>
            <a:r>
              <a:rPr lang="en-GB" smtClean="0"/>
              <a:t>Local authority projects and programmes addressing target audiences</a:t>
            </a:r>
          </a:p>
          <a:p>
            <a:pPr defTabSz="912813">
              <a:lnSpc>
                <a:spcPct val="90000"/>
              </a:lnSpc>
            </a:pPr>
            <a:endParaRPr lang="en-GB" smtClean="0"/>
          </a:p>
          <a:p>
            <a:pPr defTabSz="912813">
              <a:lnSpc>
                <a:spcPct val="90000"/>
              </a:lnSpc>
            </a:pPr>
            <a:r>
              <a:rPr lang="en-GB" smtClean="0"/>
              <a:t>Thousands of initiatives in schools and libraries across the country</a:t>
            </a:r>
          </a:p>
          <a:p>
            <a:pPr defTabSz="912813">
              <a:lnSpc>
                <a:spcPct val="90000"/>
              </a:lnSpc>
            </a:pPr>
            <a:endParaRPr lang="en-GB" smtClean="0"/>
          </a:p>
          <a:p>
            <a:pPr defTabSz="912813">
              <a:lnSpc>
                <a:spcPct val="90000"/>
              </a:lnSpc>
            </a:pPr>
            <a:endParaRPr lang="en-GB" smtClean="0"/>
          </a:p>
          <a:p>
            <a:pPr defTabSz="912813">
              <a:lnSpc>
                <a:spcPct val="90000"/>
              </a:lnSpc>
            </a:pPr>
            <a:endParaRPr lang="en-GB" smtClean="0"/>
          </a:p>
          <a:p>
            <a:pPr defTabSz="912813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83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2813"/>
            <a:r>
              <a:rPr lang="en-GB" sz="4000" smtClean="0"/>
              <a:t>If you have poor literacy </a:t>
            </a:r>
            <a:br>
              <a:rPr lang="en-GB" sz="4000" smtClean="0"/>
            </a:br>
            <a:r>
              <a:rPr lang="en-GB" sz="4000" smtClean="0"/>
              <a:t>you are</a:t>
            </a:r>
            <a:endParaRPr lang="en-US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2813">
              <a:lnSpc>
                <a:spcPct val="80000"/>
              </a:lnSpc>
              <a:buFontTx/>
              <a:buNone/>
            </a:pPr>
            <a:endParaRPr lang="en-US" sz="1200" b="1" smtClean="0"/>
          </a:p>
          <a:p>
            <a:pPr defTabSz="912813">
              <a:lnSpc>
                <a:spcPct val="80000"/>
              </a:lnSpc>
            </a:pPr>
            <a:r>
              <a:rPr lang="en-US" sz="2000" b="1" smtClean="0"/>
              <a:t>More likely to live in a non-working household</a:t>
            </a:r>
          </a:p>
          <a:p>
            <a:pPr lvl="1" defTabSz="912813">
              <a:lnSpc>
                <a:spcPct val="80000"/>
              </a:lnSpc>
            </a:pPr>
            <a:r>
              <a:rPr lang="en-US" sz="2000" smtClean="0"/>
              <a:t>22% of men and 30% of women with literacy below entry level 2 live in nonworking households.</a:t>
            </a:r>
          </a:p>
          <a:p>
            <a:pPr defTabSz="912813">
              <a:lnSpc>
                <a:spcPct val="80000"/>
              </a:lnSpc>
            </a:pPr>
            <a:r>
              <a:rPr lang="en-US" sz="2000" b="1" smtClean="0"/>
              <a:t>Less likely to have children</a:t>
            </a:r>
          </a:p>
          <a:p>
            <a:pPr lvl="1" defTabSz="912813">
              <a:lnSpc>
                <a:spcPct val="80000"/>
              </a:lnSpc>
            </a:pPr>
            <a:r>
              <a:rPr lang="en-US" sz="2000" smtClean="0"/>
              <a:t>Individuals with low levels of literacy are more likely to lead solitary lives without any children.</a:t>
            </a:r>
          </a:p>
          <a:p>
            <a:pPr defTabSz="912813">
              <a:lnSpc>
                <a:spcPct val="80000"/>
              </a:lnSpc>
            </a:pPr>
            <a:r>
              <a:rPr lang="en-US" sz="2000" b="1" smtClean="0"/>
              <a:t>Less  likely to own your own home</a:t>
            </a:r>
          </a:p>
          <a:p>
            <a:pPr lvl="1" defTabSz="912813">
              <a:lnSpc>
                <a:spcPct val="80000"/>
              </a:lnSpc>
            </a:pPr>
            <a:r>
              <a:rPr lang="en-US" sz="2000" smtClean="0"/>
              <a:t>A modest rise in literacy level sees the likelihood of a man owning their own house rise from 40% to 78%.</a:t>
            </a:r>
          </a:p>
          <a:p>
            <a:pPr defTabSz="912813">
              <a:lnSpc>
                <a:spcPct val="80000"/>
              </a:lnSpc>
            </a:pPr>
            <a:r>
              <a:rPr lang="en-US" sz="2000" b="1" smtClean="0"/>
              <a:t>More likely to live in overcrowded housing</a:t>
            </a:r>
          </a:p>
          <a:p>
            <a:pPr lvl="1" defTabSz="912813">
              <a:lnSpc>
                <a:spcPct val="80000"/>
              </a:lnSpc>
            </a:pPr>
            <a:r>
              <a:rPr lang="en-US" sz="2000" smtClean="0"/>
              <a:t>Individuals with low literacy levels are more likely to live in overcrowded housing with reduced access to technology.</a:t>
            </a:r>
          </a:p>
          <a:p>
            <a:pPr defTabSz="912813">
              <a:lnSpc>
                <a:spcPct val="80000"/>
              </a:lnSpc>
            </a:pPr>
            <a:r>
              <a:rPr lang="en-US" sz="2000" b="1" smtClean="0"/>
              <a:t>More likely to experience divorce</a:t>
            </a:r>
          </a:p>
          <a:p>
            <a:pPr lvl="1" defTabSz="912813">
              <a:lnSpc>
                <a:spcPct val="80000"/>
              </a:lnSpc>
            </a:pPr>
            <a:r>
              <a:rPr lang="en-US" sz="2000" smtClean="0"/>
              <a:t>A literate family is less likely to experience divorce, as divorce rates amongst those with high literacy are low, and significantly lower than those with poor literacy skills.</a:t>
            </a:r>
          </a:p>
        </p:txBody>
      </p:sp>
    </p:spTree>
    <p:extLst>
      <p:ext uri="{BB962C8B-B14F-4D97-AF65-F5344CB8AC3E}">
        <p14:creationId xmlns:p14="http://schemas.microsoft.com/office/powerpoint/2010/main" val="29371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GB" smtClean="0"/>
              <a:t>Reading…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defTabSz="912813">
              <a:lnSpc>
                <a:spcPct val="90000"/>
              </a:lnSpc>
            </a:pPr>
            <a:r>
              <a:rPr lang="en-GB" sz="2800" smtClean="0"/>
              <a:t>Reading skills: Getting stuck at 84%</a:t>
            </a:r>
          </a:p>
          <a:p>
            <a:pPr defTabSz="912813">
              <a:lnSpc>
                <a:spcPct val="90000"/>
              </a:lnSpc>
            </a:pPr>
            <a:endParaRPr lang="en-GB" sz="2800" smtClean="0"/>
          </a:p>
          <a:p>
            <a:pPr defTabSz="912813">
              <a:lnSpc>
                <a:spcPct val="90000"/>
              </a:lnSpc>
            </a:pPr>
            <a:r>
              <a:rPr lang="en-GB" sz="2800" smtClean="0"/>
              <a:t>The gender and social class gap in reading and writing</a:t>
            </a:r>
          </a:p>
          <a:p>
            <a:pPr defTabSz="912813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defTabSz="912813">
              <a:lnSpc>
                <a:spcPct val="90000"/>
              </a:lnSpc>
            </a:pPr>
            <a:r>
              <a:rPr lang="en-GB" sz="2800" smtClean="0"/>
              <a:t>Where’s the pleasure gone?</a:t>
            </a:r>
          </a:p>
          <a:p>
            <a:pPr defTabSz="912813">
              <a:lnSpc>
                <a:spcPct val="90000"/>
              </a:lnSpc>
            </a:pPr>
            <a:endParaRPr lang="en-GB" sz="2800" smtClean="0"/>
          </a:p>
          <a:p>
            <a:pPr defTabSz="912813">
              <a:lnSpc>
                <a:spcPct val="90000"/>
              </a:lnSpc>
            </a:pPr>
            <a:r>
              <a:rPr lang="en-GB" sz="2800" smtClean="0"/>
              <a:t>Who wants to be a reader?</a:t>
            </a:r>
          </a:p>
          <a:p>
            <a:pPr defTabSz="912813">
              <a:lnSpc>
                <a:spcPct val="90000"/>
              </a:lnSpc>
            </a:pPr>
            <a:endParaRPr lang="en-GB" sz="2800" smtClean="0"/>
          </a:p>
          <a:p>
            <a:pPr defTabSz="912813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defTabSz="912813">
              <a:lnSpc>
                <a:spcPct val="90000"/>
              </a:lnSpc>
            </a:pPr>
            <a:endParaRPr lang="en-GB" sz="2800" smtClean="0"/>
          </a:p>
          <a:p>
            <a:pPr defTabSz="912813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defTabSz="912813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2512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defTabSz="912813">
              <a:buFontTx/>
              <a:buNone/>
            </a:pPr>
            <a:endParaRPr lang="en-GB" sz="3600" b="1" smtClean="0"/>
          </a:p>
          <a:p>
            <a:pPr algn="ctr" defTabSz="912813">
              <a:buFontTx/>
              <a:buNone/>
            </a:pPr>
            <a:r>
              <a:rPr lang="en-GB" smtClean="0"/>
              <a:t>   </a:t>
            </a:r>
            <a:r>
              <a:rPr lang="en-GB" b="1" smtClean="0"/>
              <a:t>45%</a:t>
            </a:r>
            <a:r>
              <a:rPr lang="en-GB" smtClean="0"/>
              <a:t> </a:t>
            </a:r>
          </a:p>
          <a:p>
            <a:pPr algn="ctr" defTabSz="912813">
              <a:buFontTx/>
              <a:buNone/>
            </a:pPr>
            <a:r>
              <a:rPr lang="en-GB" smtClean="0"/>
              <a:t>of young teens are reprimanded by adults (parents/teachers and others) for reading something which ‘isn’t good for them’*</a:t>
            </a:r>
          </a:p>
          <a:p>
            <a:pPr algn="ctr" defTabSz="912813">
              <a:buFontTx/>
              <a:buNone/>
            </a:pPr>
            <a:endParaRPr lang="en-GB" smtClean="0"/>
          </a:p>
          <a:p>
            <a:pPr algn="ctr" defTabSz="912813">
              <a:buFontTx/>
              <a:buNone/>
            </a:pPr>
            <a:endParaRPr lang="en-GB" smtClean="0"/>
          </a:p>
          <a:p>
            <a:pPr algn="r" defTabSz="912813">
              <a:buFontTx/>
              <a:buNone/>
            </a:pPr>
            <a:r>
              <a:rPr lang="en-GB" sz="1200" smtClean="0"/>
              <a:t>*NYR ‘Read Up, Fed Up’ research 2008</a:t>
            </a:r>
          </a:p>
          <a:p>
            <a:pPr defTabSz="912813"/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29805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GB" smtClean="0"/>
              <a:t>What we achieved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defTabSz="912813"/>
            <a:r>
              <a:rPr lang="en-GB" sz="3600" smtClean="0"/>
              <a:t>2.3million new library members</a:t>
            </a:r>
          </a:p>
          <a:p>
            <a:pPr lvl="1" defTabSz="912813"/>
            <a:r>
              <a:rPr lang="en-GB" sz="3600" smtClean="0"/>
              <a:t>An increase in the children saying they read with their mothers every day (17% to 32%)</a:t>
            </a:r>
          </a:p>
          <a:p>
            <a:pPr lvl="1" defTabSz="912813"/>
            <a:r>
              <a:rPr lang="en-GB" sz="3600" smtClean="0"/>
              <a:t>An increase in the number of fathers reading every day (19% to 25%) </a:t>
            </a:r>
          </a:p>
          <a:p>
            <a:pPr lvl="1" defTabSz="912813">
              <a:buFontTx/>
              <a:buNone/>
            </a:pPr>
            <a:endParaRPr lang="en-GB" sz="3600" smtClean="0"/>
          </a:p>
          <a:p>
            <a:pPr defTabSz="912813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8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EDTIME READS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652F5B7034047B6C70F9AEB8ED43B" ma:contentTypeVersion="15" ma:contentTypeDescription="Create a new document." ma:contentTypeScope="" ma:versionID="145ed5898435132d82025dda281a4717">
  <xsd:schema xmlns:xsd="http://www.w3.org/2001/XMLSchema" xmlns:xs="http://www.w3.org/2001/XMLSchema" xmlns:p="http://schemas.microsoft.com/office/2006/metadata/properties" xmlns:ns2="e9c2b902-71aa-4872-9563-5558862f0048" xmlns:ns3="2e1b98ae-4ad8-4f94-b2e9-2941d01c86a2" targetNamespace="http://schemas.microsoft.com/office/2006/metadata/properties" ma:root="true" ma:fieldsID="86627574984cff5ceec644bfd218b5f5" ns2:_="" ns3:_="">
    <xsd:import namespace="e9c2b902-71aa-4872-9563-5558862f0048"/>
    <xsd:import namespace="2e1b98ae-4ad8-4f94-b2e9-2941d01c8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b902-71aa-4872-9563-5558862f0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fa6e375-89d1-4f89-9ebf-5f6e204b5e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b98ae-4ad8-4f94-b2e9-2941d01c86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f91749-88f7-45b6-b363-1abbe739a771}" ma:internalName="TaxCatchAll" ma:showField="CatchAllData" ma:web="2e1b98ae-4ad8-4f94-b2e9-2941d01c8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347AA-9184-44CA-883F-ED4960946FF2}"/>
</file>

<file path=customXml/itemProps2.xml><?xml version="1.0" encoding="utf-8"?>
<ds:datastoreItem xmlns:ds="http://schemas.openxmlformats.org/officeDocument/2006/customXml" ds:itemID="{A74391C1-FEC0-4A5D-B206-62919D147ACD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1046</Words>
  <Application>Microsoft Office PowerPoint</Application>
  <PresentationFormat>On-screen Show (4:3)</PresentationFormat>
  <Paragraphs>172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5 years on from the UK National Year of Reading </vt:lpstr>
      <vt:lpstr>PowerPoint Presentation</vt:lpstr>
      <vt:lpstr>  Who we tried to reach during NYR? Primary audiences identified by government  (performing least well in reading)  </vt:lpstr>
      <vt:lpstr>How we did this</vt:lpstr>
      <vt:lpstr>If you have poor literacy  you are</vt:lpstr>
      <vt:lpstr>Reading…</vt:lpstr>
      <vt:lpstr>PowerPoint Presentation</vt:lpstr>
      <vt:lpstr>What we achieved</vt:lpstr>
      <vt:lpstr>PowerPoint Presentation</vt:lpstr>
      <vt:lpstr>What we achieved working with disadvantaged groups*</vt:lpstr>
      <vt:lpstr>Haven Holidays </vt:lpstr>
      <vt:lpstr>Haven Holidays </vt:lpstr>
      <vt:lpstr>What did the partnership deliver? </vt:lpstr>
      <vt:lpstr>            Changing how we promote reading</vt:lpstr>
      <vt:lpstr>Austerity</vt:lpstr>
      <vt:lpstr>Literacy Action Zone </vt:lpstr>
      <vt:lpstr>Literacy Action Zone- Middlesbrough</vt:lpstr>
      <vt:lpstr>Literacy Champions</vt:lpstr>
      <vt:lpstr>Impact</vt:lpstr>
      <vt:lpstr>Literacy Champions in London</vt:lpstr>
      <vt:lpstr>Advocacy for libraries</vt:lpstr>
      <vt:lpstr>Children’s Laureate</vt:lpstr>
      <vt:lpstr>Thank you!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on from the UK National Year of Reading</dc:title>
  <dc:creator>Judith Parke</dc:creator>
  <cp:lastModifiedBy>Judith Parke</cp:lastModifiedBy>
  <cp:revision>5</cp:revision>
  <cp:lastPrinted>2013-07-15T00:32:00Z</cp:lastPrinted>
  <dcterms:created xsi:type="dcterms:W3CDTF">2013-07-07T10:25:58Z</dcterms:created>
  <dcterms:modified xsi:type="dcterms:W3CDTF">2013-07-15T01:17:50Z</dcterms:modified>
</cp:coreProperties>
</file>