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emf" ContentType="image/x-emf"/>
  <Default Extension="xml" ContentType="application/xml"/>
  <Override PartName="/ppt/presentation.xml" ContentType="application/vnd.openxmlformats-officedocument.presentationml.presentation.main+xml"/>
  <Override PartName="/ppt/slides/slide21.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slideLayouts/slideLayout17.xml" ContentType="application/vnd.openxmlformats-officedocument.presentationml.slideLayout+xml"/>
  <Override PartName="/ppt/slideLayouts/slideLayout15.xml" ContentType="application/vnd.openxmlformats-officedocument.presentationml.slideLayout+xml"/>
  <Override PartName="/ppt/slideLayouts/slideLayout13.xml" ContentType="application/vnd.openxmlformats-officedocument.presentationml.slideLayout+xml"/>
  <Override PartName="/ppt/slideLayouts/slideLayout16.xml" ContentType="application/vnd.openxmlformats-officedocument.presentationml.slideLayout+xml"/>
  <Override PartName="/ppt/slideLayouts/slideLayout14.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charts/chart2.xml" ContentType="application/vnd.openxmlformats-officedocument.drawingml.chart+xml"/>
  <Override PartName="/ppt/charts/chart1.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 id="2147483716" r:id="rId2"/>
    <p:sldMasterId id="2147483723" r:id="rId3"/>
  </p:sldMasterIdLst>
  <p:notesMasterIdLst>
    <p:notesMasterId r:id="rId25"/>
  </p:notesMasterIdLst>
  <p:handoutMasterIdLst>
    <p:handoutMasterId r:id="rId26"/>
  </p:handoutMasterIdLst>
  <p:sldIdLst>
    <p:sldId id="345" r:id="rId4"/>
    <p:sldId id="346" r:id="rId5"/>
    <p:sldId id="392" r:id="rId6"/>
    <p:sldId id="399" r:id="rId7"/>
    <p:sldId id="350" r:id="rId8"/>
    <p:sldId id="397" r:id="rId9"/>
    <p:sldId id="393" r:id="rId10"/>
    <p:sldId id="402" r:id="rId11"/>
    <p:sldId id="404" r:id="rId12"/>
    <p:sldId id="395" r:id="rId13"/>
    <p:sldId id="396" r:id="rId14"/>
    <p:sldId id="384" r:id="rId15"/>
    <p:sldId id="386" r:id="rId16"/>
    <p:sldId id="388" r:id="rId17"/>
    <p:sldId id="365" r:id="rId18"/>
    <p:sldId id="369" r:id="rId19"/>
    <p:sldId id="370" r:id="rId20"/>
    <p:sldId id="389" r:id="rId21"/>
    <p:sldId id="401" r:id="rId22"/>
    <p:sldId id="400" r:id="rId23"/>
    <p:sldId id="353" r:id="rId24"/>
  </p:sldIdLst>
  <p:sldSz cx="9144000" cy="6858000" type="screen4x3"/>
  <p:notesSz cx="7016750" cy="930275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issa.allardice"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2" autoAdjust="0"/>
    <p:restoredTop sz="97491" autoAdjust="0"/>
  </p:normalViewPr>
  <p:slideViewPr>
    <p:cSldViewPr>
      <p:cViewPr>
        <p:scale>
          <a:sx n="82" d="100"/>
          <a:sy n="82" d="100"/>
        </p:scale>
        <p:origin x="-30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4" d="100"/>
        <a:sy n="74" d="100"/>
      </p:scale>
      <p:origin x="0" y="0"/>
    </p:cViewPr>
  </p:sorterViewPr>
  <p:notesViewPr>
    <p:cSldViewPr>
      <p:cViewPr varScale="1">
        <p:scale>
          <a:sx n="54" d="100"/>
          <a:sy n="54" d="100"/>
        </p:scale>
        <p:origin x="-2646" y="-108"/>
      </p:cViewPr>
      <p:guideLst>
        <p:guide orient="horz" pos="2930"/>
        <p:guide pos="221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33"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customXml" Target="../customXml/item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atherine.stone\Documents\Library%20learner%20hubs\OUA%20Connect%20SP3%20(ATTENDED)%20SurveySummary_12122012.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atherine.stone\Documents\Library%20learner%20hubs\OUA%20Connect%20SP3%20(ATTENDED)%20SurveySummary_1212201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000" b="1" i="0" u="none" strike="noStrike" baseline="0">
                <a:solidFill>
                  <a:srgbClr val="333333"/>
                </a:solidFill>
                <a:latin typeface="Microsoft Sans Serif"/>
                <a:ea typeface="Microsoft Sans Serif"/>
                <a:cs typeface="Microsoft Sans Serif"/>
              </a:defRPr>
            </a:pPr>
            <a:r>
              <a:rPr lang="en-US" sz="1400" dirty="0"/>
              <a:t>Please rate the following items (please select one option):</a:t>
            </a:r>
          </a:p>
        </c:rich>
      </c:tx>
      <c:layout>
        <c:manualLayout>
          <c:xMode val="edge"/>
          <c:yMode val="edge"/>
          <c:x val="0.21254401126688441"/>
          <c:y val="3.6363636363636362E-2"/>
        </c:manualLayout>
      </c:layout>
      <c:spPr>
        <a:noFill/>
        <a:ln w="25400">
          <a:noFill/>
        </a:ln>
      </c:spPr>
    </c:title>
    <c:plotArea>
      <c:layout>
        <c:manualLayout>
          <c:layoutTarget val="inner"/>
          <c:xMode val="edge"/>
          <c:yMode val="edge"/>
          <c:x val="0.51103469610954078"/>
          <c:y val="0.14772776454111974"/>
          <c:w val="0.44831680158700615"/>
          <c:h val="0.72272967883193862"/>
        </c:manualLayout>
      </c:layout>
      <c:barChart>
        <c:barDir val="bar"/>
        <c:grouping val="clustered"/>
        <c:ser>
          <c:idx val="0"/>
          <c:order val="0"/>
          <c:spPr>
            <a:solidFill>
              <a:srgbClr val="9999FF"/>
            </a:solidFill>
            <a:ln w="12700">
              <a:solidFill>
                <a:srgbClr val="333333"/>
              </a:solidFill>
              <a:prstDash val="solid"/>
            </a:ln>
          </c:spPr>
          <c:cat>
            <c:strRef>
              <c:f>'Question 3'!$A$4:$A$13</c:f>
              <c:strCache>
                <c:ptCount val="10"/>
                <c:pt idx="0">
                  <c:v>The session/s enabled me to become more familiar with OUA study resources available to me.</c:v>
                </c:pt>
                <c:pt idx="1">
                  <c:v>The session/s enabled me to become more familiar with general study skills.</c:v>
                </c:pt>
                <c:pt idx="2">
                  <c:v>I mostly attended the sessions for social reasons.</c:v>
                </c:pt>
                <c:pt idx="3">
                  <c:v>I mostly attended the sessions for academic reasons.</c:v>
                </c:pt>
                <c:pt idx="4">
                  <c:v>Engaging with other OUA students at the session/s increased my confidence in learning.</c:v>
                </c:pt>
                <c:pt idx="5">
                  <c:v>Engaging with other OUA students at the session/s increased my study productivity.</c:v>
                </c:pt>
                <c:pt idx="6">
                  <c:v>The OUA Connect Librarians' assistance at the session/s increased my confidence in learning.</c:v>
                </c:pt>
                <c:pt idx="7">
                  <c:v>The OUA Connect Librarians' assistance at the session/s increased my study productivity.</c:v>
                </c:pt>
                <c:pt idx="8">
                  <c:v>The session/s had a positive effect on my success in Study Period 3.</c:v>
                </c:pt>
                <c:pt idx="9">
                  <c:v>My experience in the session/s encourages me to take more units through Open Universities Australia.</c:v>
                </c:pt>
              </c:strCache>
            </c:strRef>
          </c:cat>
          <c:val>
            <c:numRef>
              <c:f>'Question 3'!$H$4:$H$13</c:f>
              <c:numCache>
                <c:formatCode>0.00</c:formatCode>
                <c:ptCount val="10"/>
                <c:pt idx="0">
                  <c:v>3.3299999999999987</c:v>
                </c:pt>
                <c:pt idx="1">
                  <c:v>3.2</c:v>
                </c:pt>
                <c:pt idx="2">
                  <c:v>2</c:v>
                </c:pt>
                <c:pt idx="3">
                  <c:v>3.3299999999999987</c:v>
                </c:pt>
                <c:pt idx="4">
                  <c:v>3.2</c:v>
                </c:pt>
                <c:pt idx="5">
                  <c:v>3</c:v>
                </c:pt>
                <c:pt idx="6">
                  <c:v>3</c:v>
                </c:pt>
                <c:pt idx="7">
                  <c:v>3</c:v>
                </c:pt>
                <c:pt idx="8">
                  <c:v>3</c:v>
                </c:pt>
                <c:pt idx="9">
                  <c:v>3</c:v>
                </c:pt>
              </c:numCache>
            </c:numRef>
          </c:val>
        </c:ser>
        <c:axId val="76085888"/>
        <c:axId val="76480896"/>
      </c:barChart>
      <c:catAx>
        <c:axId val="76085888"/>
        <c:scaling>
          <c:orientation val="minMax"/>
        </c:scaling>
        <c:axPos val="l"/>
        <c:numFmt formatCode="General" sourceLinked="1"/>
        <c:tickLblPos val="nextTo"/>
        <c:spPr>
          <a:ln w="3175">
            <a:solidFill>
              <a:srgbClr val="333333"/>
            </a:solidFill>
            <a:prstDash val="solid"/>
          </a:ln>
        </c:spPr>
        <c:txPr>
          <a:bodyPr rot="0" vert="horz"/>
          <a:lstStyle/>
          <a:p>
            <a:pPr>
              <a:defRPr sz="1000" b="0" i="0" u="none" strike="noStrike" baseline="0">
                <a:solidFill>
                  <a:srgbClr val="333333"/>
                </a:solidFill>
                <a:latin typeface="Microsoft Sans Serif"/>
                <a:ea typeface="Microsoft Sans Serif"/>
                <a:cs typeface="Microsoft Sans Serif"/>
              </a:defRPr>
            </a:pPr>
            <a:endParaRPr lang="en-US"/>
          </a:p>
        </c:txPr>
        <c:crossAx val="76480896"/>
        <c:crosses val="autoZero"/>
        <c:auto val="1"/>
        <c:lblAlgn val="ctr"/>
        <c:lblOffset val="100"/>
        <c:tickLblSkip val="2"/>
        <c:tickMarkSkip val="1"/>
      </c:catAx>
      <c:valAx>
        <c:axId val="76480896"/>
        <c:scaling>
          <c:orientation val="minMax"/>
        </c:scaling>
        <c:axPos val="b"/>
        <c:majorGridlines>
          <c:spPr>
            <a:ln w="3175">
              <a:solidFill>
                <a:srgbClr val="333333"/>
              </a:solidFill>
              <a:prstDash val="solid"/>
            </a:ln>
          </c:spPr>
        </c:majorGridlines>
        <c:numFmt formatCode="0.00" sourceLinked="1"/>
        <c:tickLblPos val="nextTo"/>
        <c:spPr>
          <a:ln w="3175">
            <a:solidFill>
              <a:srgbClr val="333333"/>
            </a:solidFill>
            <a:prstDash val="solid"/>
          </a:ln>
        </c:spPr>
        <c:txPr>
          <a:bodyPr rot="0" vert="horz"/>
          <a:lstStyle/>
          <a:p>
            <a:pPr>
              <a:defRPr sz="1000" b="0" i="0" u="none" strike="noStrike" baseline="0">
                <a:solidFill>
                  <a:srgbClr val="333333"/>
                </a:solidFill>
                <a:latin typeface="Microsoft Sans Serif"/>
                <a:ea typeface="Microsoft Sans Serif"/>
                <a:cs typeface="Microsoft Sans Serif"/>
              </a:defRPr>
            </a:pPr>
            <a:endParaRPr lang="en-US"/>
          </a:p>
        </c:txPr>
        <c:crossAx val="76085888"/>
        <c:crossesAt val="1"/>
        <c:crossBetween val="between"/>
      </c:valAx>
      <c:spPr>
        <a:solidFill>
          <a:srgbClr val="EEEEEE"/>
        </a:solidFill>
        <a:ln w="25400">
          <a:noFill/>
        </a:ln>
      </c:spPr>
    </c:plotArea>
    <c:plotVisOnly val="1"/>
    <c:dispBlanksAs val="gap"/>
  </c:chart>
  <c:spPr>
    <a:solidFill>
      <a:srgbClr val="EEEEEE"/>
    </a:solidFill>
    <a:ln w="3175">
      <a:solidFill>
        <a:srgbClr val="333333"/>
      </a:solidFill>
      <a:prstDash val="solid"/>
    </a:ln>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000" b="1" i="0" u="none" strike="noStrike" baseline="0">
                <a:solidFill>
                  <a:srgbClr val="333333"/>
                </a:solidFill>
                <a:latin typeface="Microsoft Sans Serif"/>
                <a:ea typeface="Microsoft Sans Serif"/>
                <a:cs typeface="Microsoft Sans Serif"/>
              </a:defRPr>
            </a:pPr>
            <a:r>
              <a:rPr lang="en-US" sz="1400" dirty="0"/>
              <a:t>If one of your friends enrolled with OUA, how likely would you be to recommend OUA Connect Library Sessions? (10=extremely</a:t>
            </a:r>
            <a:r>
              <a:rPr lang="en-US" sz="1400" baseline="0" dirty="0"/>
              <a:t> likely)</a:t>
            </a:r>
            <a:endParaRPr lang="en-US" sz="1400" dirty="0"/>
          </a:p>
        </c:rich>
      </c:tx>
      <c:layout>
        <c:manualLayout>
          <c:xMode val="edge"/>
          <c:yMode val="edge"/>
          <c:x val="0.12851782363977485"/>
          <c:y val="3.6363636363636362E-2"/>
        </c:manualLayout>
      </c:layout>
      <c:spPr>
        <a:noFill/>
        <a:ln w="25400">
          <a:noFill/>
        </a:ln>
      </c:spPr>
    </c:title>
    <c:plotArea>
      <c:layout>
        <c:manualLayout>
          <c:layoutTarget val="inner"/>
          <c:xMode val="edge"/>
          <c:yMode val="edge"/>
          <c:x val="3.3771122410699995E-2"/>
          <c:y val="0.19772793100119226"/>
          <c:w val="0.93339629996239359"/>
          <c:h val="0.67272951237188128"/>
        </c:manualLayout>
      </c:layout>
      <c:barChart>
        <c:barDir val="bar"/>
        <c:grouping val="clustered"/>
        <c:ser>
          <c:idx val="0"/>
          <c:order val="0"/>
          <c:spPr>
            <a:solidFill>
              <a:srgbClr val="9999FF"/>
            </a:solidFill>
            <a:ln w="12700">
              <a:solidFill>
                <a:srgbClr val="333333"/>
              </a:solidFill>
              <a:prstDash val="solid"/>
            </a:ln>
          </c:spPr>
          <c:cat>
            <c:numRef>
              <c:f>'Question 7'!$A$4</c:f>
              <c:numCache>
                <c:formatCode>General</c:formatCode>
                <c:ptCount val="1"/>
              </c:numCache>
            </c:numRef>
          </c:cat>
          <c:val>
            <c:numRef>
              <c:f>'Question 7'!$M$4</c:f>
              <c:numCache>
                <c:formatCode>0.00</c:formatCode>
                <c:ptCount val="1"/>
                <c:pt idx="0">
                  <c:v>7.67</c:v>
                </c:pt>
              </c:numCache>
            </c:numRef>
          </c:val>
        </c:ser>
        <c:axId val="76496896"/>
        <c:axId val="76498432"/>
      </c:barChart>
      <c:catAx>
        <c:axId val="76496896"/>
        <c:scaling>
          <c:orientation val="minMax"/>
        </c:scaling>
        <c:axPos val="l"/>
        <c:numFmt formatCode="General" sourceLinked="1"/>
        <c:tickLblPos val="nextTo"/>
        <c:spPr>
          <a:ln w="3175">
            <a:solidFill>
              <a:srgbClr val="333333"/>
            </a:solidFill>
            <a:prstDash val="solid"/>
          </a:ln>
        </c:spPr>
        <c:txPr>
          <a:bodyPr rot="0" vert="horz"/>
          <a:lstStyle/>
          <a:p>
            <a:pPr>
              <a:defRPr sz="1000" b="0" i="0" u="none" strike="noStrike" baseline="0">
                <a:solidFill>
                  <a:srgbClr val="333333"/>
                </a:solidFill>
                <a:latin typeface="Microsoft Sans Serif"/>
                <a:ea typeface="Microsoft Sans Serif"/>
                <a:cs typeface="Microsoft Sans Serif"/>
              </a:defRPr>
            </a:pPr>
            <a:endParaRPr lang="en-US"/>
          </a:p>
        </c:txPr>
        <c:crossAx val="76498432"/>
        <c:crosses val="autoZero"/>
        <c:auto val="1"/>
        <c:lblAlgn val="ctr"/>
        <c:lblOffset val="100"/>
        <c:tickLblSkip val="1"/>
        <c:tickMarkSkip val="1"/>
      </c:catAx>
      <c:valAx>
        <c:axId val="76498432"/>
        <c:scaling>
          <c:orientation val="minMax"/>
        </c:scaling>
        <c:axPos val="b"/>
        <c:majorGridlines>
          <c:spPr>
            <a:ln w="3175">
              <a:solidFill>
                <a:srgbClr val="333333"/>
              </a:solidFill>
              <a:prstDash val="solid"/>
            </a:ln>
          </c:spPr>
        </c:majorGridlines>
        <c:numFmt formatCode="0.00" sourceLinked="1"/>
        <c:tickLblPos val="nextTo"/>
        <c:spPr>
          <a:ln w="3175">
            <a:solidFill>
              <a:srgbClr val="333333"/>
            </a:solidFill>
            <a:prstDash val="solid"/>
          </a:ln>
        </c:spPr>
        <c:txPr>
          <a:bodyPr rot="0" vert="horz"/>
          <a:lstStyle/>
          <a:p>
            <a:pPr>
              <a:defRPr sz="1000" b="0" i="0" u="none" strike="noStrike" baseline="0">
                <a:solidFill>
                  <a:srgbClr val="333333"/>
                </a:solidFill>
                <a:latin typeface="Microsoft Sans Serif"/>
                <a:ea typeface="Microsoft Sans Serif"/>
                <a:cs typeface="Microsoft Sans Serif"/>
              </a:defRPr>
            </a:pPr>
            <a:endParaRPr lang="en-US"/>
          </a:p>
        </c:txPr>
        <c:crossAx val="76496896"/>
        <c:crossesAt val="1"/>
        <c:crossBetween val="between"/>
      </c:valAx>
      <c:spPr>
        <a:solidFill>
          <a:srgbClr val="EEEEEE"/>
        </a:solidFill>
        <a:ln w="25400">
          <a:noFill/>
        </a:ln>
      </c:spPr>
    </c:plotArea>
    <c:plotVisOnly val="1"/>
    <c:dispBlanksAs val="gap"/>
  </c:chart>
  <c:spPr>
    <a:solidFill>
      <a:srgbClr val="EEEEEE"/>
    </a:solidFill>
    <a:ln w="3175">
      <a:solidFill>
        <a:srgbClr val="333333"/>
      </a:solidFill>
      <a:prstDash val="solid"/>
    </a:ln>
  </c:spPr>
  <c:txPr>
    <a:bodyPr/>
    <a:lstStyle/>
    <a:p>
      <a:pPr>
        <a:defRPr sz="1000" b="0" i="0" u="none" strike="noStrike" baseline="0">
          <a:solidFill>
            <a:srgbClr val="333333"/>
          </a:solidFill>
          <a:latin typeface="Microsoft Sans Serif"/>
          <a:ea typeface="Microsoft Sans Serif"/>
          <a:cs typeface="Microsoft Sans Serif"/>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19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4163" y="0"/>
            <a:ext cx="3041390" cy="465138"/>
          </a:xfrm>
          <a:prstGeom prst="rect">
            <a:avLst/>
          </a:prstGeom>
        </p:spPr>
        <p:txBody>
          <a:bodyPr vert="horz" lIns="91440" tIns="45720" rIns="91440" bIns="45720" rtlCol="0"/>
          <a:lstStyle>
            <a:lvl1pPr algn="r">
              <a:defRPr sz="1200"/>
            </a:lvl1pPr>
          </a:lstStyle>
          <a:p>
            <a:fld id="{80934E88-0B6B-4FC9-B262-E858FD8376BB}" type="datetimeFigureOut">
              <a:rPr lang="en-US" smtClean="0"/>
              <a:pPr/>
              <a:t>7/10/2013</a:t>
            </a:fld>
            <a:endParaRPr lang="en-US"/>
          </a:p>
        </p:txBody>
      </p:sp>
      <p:sp>
        <p:nvSpPr>
          <p:cNvPr id="4" name="Footer Placeholder 3"/>
          <p:cNvSpPr>
            <a:spLocks noGrp="1"/>
          </p:cNvSpPr>
          <p:nvPr>
            <p:ph type="ftr" sz="quarter" idx="2"/>
          </p:nvPr>
        </p:nvSpPr>
        <p:spPr>
          <a:xfrm>
            <a:off x="0" y="8835508"/>
            <a:ext cx="304019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4163" y="8835508"/>
            <a:ext cx="3041390" cy="465138"/>
          </a:xfrm>
          <a:prstGeom prst="rect">
            <a:avLst/>
          </a:prstGeom>
        </p:spPr>
        <p:txBody>
          <a:bodyPr vert="horz" lIns="91440" tIns="45720" rIns="91440" bIns="45720" rtlCol="0" anchor="b"/>
          <a:lstStyle>
            <a:lvl1pPr algn="r">
              <a:defRPr sz="1200"/>
            </a:lvl1pPr>
          </a:lstStyle>
          <a:p>
            <a:fld id="{12F8A05A-F17D-491F-863B-D09AE255D715}" type="slidenum">
              <a:rPr lang="en-US" smtClean="0"/>
              <a:pPr/>
              <a:t>‹#›</a:t>
            </a:fld>
            <a:endParaRPr lang="en-US"/>
          </a:p>
        </p:txBody>
      </p:sp>
    </p:spTree>
    <p:extLst>
      <p:ext uri="{BB962C8B-B14F-4D97-AF65-F5344CB8AC3E}">
        <p14:creationId xmlns:p14="http://schemas.microsoft.com/office/powerpoint/2010/main" xmlns="" val="2205482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0854" cy="464262"/>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p:cNvSpPr>
            <a:spLocks noGrp="1"/>
          </p:cNvSpPr>
          <p:nvPr>
            <p:ph type="dt" idx="1"/>
          </p:nvPr>
        </p:nvSpPr>
        <p:spPr>
          <a:xfrm>
            <a:off x="3974767" y="1"/>
            <a:ext cx="3040854" cy="464262"/>
          </a:xfrm>
          <a:prstGeom prst="rect">
            <a:avLst/>
          </a:prstGeom>
        </p:spPr>
        <p:txBody>
          <a:bodyPr vert="horz" lIns="91440" tIns="45720" rIns="91440" bIns="45720" rtlCol="0"/>
          <a:lstStyle>
            <a:lvl1pPr algn="r">
              <a:defRPr sz="1200"/>
            </a:lvl1pPr>
          </a:lstStyle>
          <a:p>
            <a:pPr>
              <a:defRPr/>
            </a:pPr>
            <a:fld id="{DE9A7887-D3C0-4B9C-A637-916579A921A3}" type="datetimeFigureOut">
              <a:rPr lang="en-AU"/>
              <a:pPr>
                <a:defRPr/>
              </a:pPr>
              <a:t>10/07/2013</a:t>
            </a:fld>
            <a:endParaRPr lang="en-AU"/>
          </a:p>
        </p:txBody>
      </p:sp>
      <p:sp>
        <p:nvSpPr>
          <p:cNvPr id="4" name="Slide Image Placeholder 3"/>
          <p:cNvSpPr>
            <a:spLocks noGrp="1" noRot="1" noChangeAspect="1"/>
          </p:cNvSpPr>
          <p:nvPr>
            <p:ph type="sldImg" idx="2"/>
          </p:nvPr>
        </p:nvSpPr>
        <p:spPr>
          <a:xfrm>
            <a:off x="1184275" y="698500"/>
            <a:ext cx="4648200" cy="3487738"/>
          </a:xfrm>
          <a:prstGeom prst="rect">
            <a:avLst/>
          </a:prstGeom>
          <a:noFill/>
          <a:ln w="12700">
            <a:solidFill>
              <a:prstClr val="black"/>
            </a:solidFill>
          </a:ln>
        </p:spPr>
        <p:txBody>
          <a:bodyPr vert="horz" lIns="91440" tIns="45720" rIns="91440" bIns="45720" rtlCol="0" anchor="ctr"/>
          <a:lstStyle/>
          <a:p>
            <a:pPr lvl="0"/>
            <a:endParaRPr lang="en-AU" noProof="0" smtClean="0"/>
          </a:p>
        </p:txBody>
      </p:sp>
      <p:sp>
        <p:nvSpPr>
          <p:cNvPr id="5" name="Notes Placeholder 4"/>
          <p:cNvSpPr>
            <a:spLocks noGrp="1"/>
          </p:cNvSpPr>
          <p:nvPr>
            <p:ph type="body" sz="quarter" idx="3"/>
          </p:nvPr>
        </p:nvSpPr>
        <p:spPr>
          <a:xfrm>
            <a:off x="701563" y="4419246"/>
            <a:ext cx="5613626" cy="4184924"/>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8836300"/>
            <a:ext cx="3040854" cy="464262"/>
          </a:xfrm>
          <a:prstGeom prst="rect">
            <a:avLst/>
          </a:prstGeom>
        </p:spPr>
        <p:txBody>
          <a:bodyPr vert="horz" lIns="91440" tIns="45720" rIns="91440" bIns="45720" rtlCol="0" anchor="b"/>
          <a:lstStyle>
            <a:lvl1pPr algn="l">
              <a:defRPr sz="1200"/>
            </a:lvl1pPr>
          </a:lstStyle>
          <a:p>
            <a:pPr>
              <a:defRPr/>
            </a:pPr>
            <a:endParaRPr lang="en-AU"/>
          </a:p>
        </p:txBody>
      </p:sp>
      <p:sp>
        <p:nvSpPr>
          <p:cNvPr id="7" name="Slide Number Placeholder 6"/>
          <p:cNvSpPr>
            <a:spLocks noGrp="1"/>
          </p:cNvSpPr>
          <p:nvPr>
            <p:ph type="sldNum" sz="quarter" idx="5"/>
          </p:nvPr>
        </p:nvSpPr>
        <p:spPr>
          <a:xfrm>
            <a:off x="3974767" y="8836300"/>
            <a:ext cx="3040854" cy="464262"/>
          </a:xfrm>
          <a:prstGeom prst="rect">
            <a:avLst/>
          </a:prstGeom>
        </p:spPr>
        <p:txBody>
          <a:bodyPr vert="horz" lIns="91440" tIns="45720" rIns="91440" bIns="45720" rtlCol="0" anchor="b"/>
          <a:lstStyle>
            <a:lvl1pPr algn="r">
              <a:defRPr sz="1200"/>
            </a:lvl1pPr>
          </a:lstStyle>
          <a:p>
            <a:pPr>
              <a:defRPr/>
            </a:pPr>
            <a:fld id="{BF7CFCDB-C5C4-44B8-AE1C-0A76C8B1512A}" type="slidenum">
              <a:rPr lang="en-AU"/>
              <a:pPr>
                <a:defRPr/>
              </a:pPr>
              <a:t>‹#›</a:t>
            </a:fld>
            <a:endParaRPr lang="en-AU"/>
          </a:p>
        </p:txBody>
      </p:sp>
    </p:spTree>
    <p:extLst>
      <p:ext uri="{BB962C8B-B14F-4D97-AF65-F5344CB8AC3E}">
        <p14:creationId xmlns:p14="http://schemas.microsoft.com/office/powerpoint/2010/main" xmlns="" val="3876632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F7CFCDB-C5C4-44B8-AE1C-0A76C8B1512A}" type="slidenum">
              <a:rPr lang="en-AU" smtClean="0"/>
              <a:pPr>
                <a:defRPr/>
              </a:pPr>
              <a:t>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F7CFCDB-C5C4-44B8-AE1C-0A76C8B1512A}" type="slidenum">
              <a:rPr lang="en-AU" smtClean="0"/>
              <a:pPr>
                <a:defRPr/>
              </a:pPr>
              <a:t>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kern="1200" dirty="0" smtClean="0">
                <a:solidFill>
                  <a:schemeClr val="tx1"/>
                </a:solidFill>
                <a:latin typeface="+mn-lt"/>
                <a:ea typeface="+mn-ea"/>
                <a:cs typeface="+mn-cs"/>
              </a:rPr>
              <a:t>As the national leader in online higher education, OUA students come from </a:t>
            </a:r>
            <a:r>
              <a:rPr lang="en-AU" sz="1200" b="1" kern="1200" dirty="0" smtClean="0">
                <a:solidFill>
                  <a:schemeClr val="tx1"/>
                </a:solidFill>
                <a:latin typeface="+mn-lt"/>
                <a:ea typeface="+mn-ea"/>
                <a:cs typeface="+mn-cs"/>
              </a:rPr>
              <a:t>all states across Australia including metro and regional areas</a:t>
            </a:r>
          </a:p>
          <a:p>
            <a:r>
              <a:rPr lang="en-AU" sz="1200" kern="1200" dirty="0" smtClean="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08700810-32BE-4872-8B5B-2BC538068501}"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0AF68A-6D28-44AF-A1CF-E92E014F6499}" type="slidenum">
              <a:rPr lang="en-AU" smtClean="0"/>
              <a:pPr/>
              <a:t>5</a:t>
            </a:fld>
            <a:endParaRPr lang="en-A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BF7CFCDB-C5C4-44B8-AE1C-0A76C8B1512A}" type="slidenum">
              <a:rPr lang="en-AU" smtClean="0"/>
              <a:pPr>
                <a:defRPr/>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(in </a:t>
            </a:r>
            <a:r>
              <a:rPr lang="en-US" sz="1200" dirty="0" err="1" smtClean="0"/>
              <a:t>Wyong</a:t>
            </a:r>
            <a:r>
              <a:rPr lang="en-US" sz="1200" dirty="0" smtClean="0"/>
              <a:t> and </a:t>
            </a:r>
            <a:r>
              <a:rPr lang="en-US" sz="1200" dirty="0" err="1" smtClean="0"/>
              <a:t>Shellharbour</a:t>
            </a:r>
            <a:r>
              <a:rPr lang="en-US" sz="1200" dirty="0" smtClean="0"/>
              <a:t> regions)</a:t>
            </a:r>
          </a:p>
          <a:p>
            <a:pPr>
              <a:buFontTx/>
              <a:buChar char="-"/>
            </a:pPr>
            <a:r>
              <a:rPr lang="en-US" sz="1200" baseline="0" dirty="0" smtClean="0"/>
              <a:t>i</a:t>
            </a:r>
            <a:r>
              <a:rPr lang="en-US" sz="1200" dirty="0" smtClean="0"/>
              <a:t>ncluding internet and computers</a:t>
            </a:r>
          </a:p>
          <a:p>
            <a:pPr>
              <a:buFontTx/>
              <a:buChar char="-"/>
            </a:pPr>
            <a:r>
              <a:rPr lang="en-US" sz="1200" baseline="0" dirty="0" smtClean="0"/>
              <a:t> </a:t>
            </a:r>
            <a:r>
              <a:rPr lang="en-US" sz="1200" dirty="0" smtClean="0"/>
              <a:t>and how to access them</a:t>
            </a:r>
            <a:endParaRPr lang="en-US" dirty="0"/>
          </a:p>
        </p:txBody>
      </p:sp>
      <p:sp>
        <p:nvSpPr>
          <p:cNvPr id="4" name="Slide Number Placeholder 3"/>
          <p:cNvSpPr>
            <a:spLocks noGrp="1"/>
          </p:cNvSpPr>
          <p:nvPr>
            <p:ph type="sldNum" sz="quarter" idx="10"/>
          </p:nvPr>
        </p:nvSpPr>
        <p:spPr/>
        <p:txBody>
          <a:bodyPr/>
          <a:lstStyle/>
          <a:p>
            <a:pPr>
              <a:defRPr/>
            </a:pPr>
            <a:fld id="{BF7CFCDB-C5C4-44B8-AE1C-0A76C8B1512A}" type="slidenum">
              <a:rPr lang="en-AU" smtClean="0"/>
              <a:pPr>
                <a:defRPr/>
              </a:pPr>
              <a:t>10</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2" name="Text Placeholder 11"/>
          <p:cNvSpPr>
            <a:spLocks noGrp="1"/>
          </p:cNvSpPr>
          <p:nvPr>
            <p:ph type="body" sz="quarter" idx="10" hasCustomPrompt="1"/>
          </p:nvPr>
        </p:nvSpPr>
        <p:spPr>
          <a:xfrm>
            <a:off x="507995" y="4099249"/>
            <a:ext cx="8006661" cy="614504"/>
          </a:xfrm>
          <a:prstGeom prst="rect">
            <a:avLst/>
          </a:prstGeom>
          <a:solidFill>
            <a:schemeClr val="bg1"/>
          </a:solidFill>
          <a:ln>
            <a:solidFill>
              <a:schemeClr val="bg1"/>
            </a:solidFill>
          </a:ln>
        </p:spPr>
        <p:txBody>
          <a:bodyPr>
            <a:noAutofit/>
          </a:bodyPr>
          <a:lstStyle>
            <a:lvl1pPr marL="0" indent="0">
              <a:buNone/>
              <a:defRPr sz="4300" baseline="0">
                <a:solidFill>
                  <a:schemeClr val="bg1">
                    <a:lumMod val="65000"/>
                  </a:schemeClr>
                </a:solidFill>
                <a:latin typeface="Arial"/>
                <a:cs typeface="Arial"/>
              </a:defRPr>
            </a:lvl1pPr>
          </a:lstStyle>
          <a:p>
            <a:pPr lvl="0"/>
            <a:r>
              <a:rPr lang="en-US" dirty="0" smtClean="0"/>
              <a:t>Click to add the title</a:t>
            </a:r>
          </a:p>
        </p:txBody>
      </p:sp>
      <p:sp>
        <p:nvSpPr>
          <p:cNvPr id="14" name="Text Placeholder 13"/>
          <p:cNvSpPr>
            <a:spLocks noGrp="1"/>
          </p:cNvSpPr>
          <p:nvPr>
            <p:ph type="body" sz="quarter" idx="11" hasCustomPrompt="1"/>
          </p:nvPr>
        </p:nvSpPr>
        <p:spPr>
          <a:xfrm>
            <a:off x="539748" y="4720167"/>
            <a:ext cx="8006660" cy="626859"/>
          </a:xfrm>
          <a:prstGeom prst="rect">
            <a:avLst/>
          </a:prstGeom>
          <a:ln>
            <a:solidFill>
              <a:schemeClr val="bg1"/>
            </a:solidFill>
          </a:ln>
        </p:spPr>
        <p:txBody>
          <a:bodyPr>
            <a:normAutofit/>
          </a:bodyPr>
          <a:lstStyle>
            <a:lvl1pPr marL="0" indent="0">
              <a:buNone/>
              <a:defRPr sz="2400">
                <a:solidFill>
                  <a:srgbClr val="1C75B0"/>
                </a:solidFill>
                <a:latin typeface="Arial"/>
                <a:cs typeface="Arial"/>
              </a:defRPr>
            </a:lvl1pPr>
          </a:lstStyle>
          <a:p>
            <a:pPr lvl="0"/>
            <a:r>
              <a:rPr lang="en-US" dirty="0" smtClean="0"/>
              <a:t>Click to add subheading</a:t>
            </a:r>
            <a:endParaRPr lang="en-US" dirty="0"/>
          </a:p>
        </p:txBody>
      </p:sp>
    </p:spTree>
    <p:extLst>
      <p:ext uri="{BB962C8B-B14F-4D97-AF65-F5344CB8AC3E}">
        <p14:creationId xmlns="" xmlns:p14="http://schemas.microsoft.com/office/powerpoint/2010/main" val="209938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AU"/>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AU"/>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AU"/>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4" name="Picture 4" descr="10.gif"/>
          <p:cNvPicPr>
            <a:picLocks noChangeAspect="1"/>
          </p:cNvPicPr>
          <p:nvPr/>
        </p:nvPicPr>
        <p:blipFill>
          <a:blip r:embed="rId2" cstate="print"/>
          <a:srcRect/>
          <a:stretch>
            <a:fillRect/>
          </a:stretch>
        </p:blipFill>
        <p:spPr bwMode="auto">
          <a:xfrm>
            <a:off x="0" y="149225"/>
            <a:ext cx="9144000" cy="2493963"/>
          </a:xfrm>
          <a:prstGeom prst="rect">
            <a:avLst/>
          </a:prstGeom>
          <a:noFill/>
          <a:ln w="9525">
            <a:noFill/>
            <a:miter lim="800000"/>
            <a:headEnd/>
            <a:tailEnd/>
          </a:ln>
        </p:spPr>
      </p:pic>
      <p:pic>
        <p:nvPicPr>
          <p:cNvPr id="5" name="Picture 5" descr="11.gif"/>
          <p:cNvPicPr>
            <a:picLocks noChangeAspect="1"/>
          </p:cNvPicPr>
          <p:nvPr/>
        </p:nvPicPr>
        <p:blipFill>
          <a:blip r:embed="rId3" cstate="print"/>
          <a:srcRect/>
          <a:stretch>
            <a:fillRect/>
          </a:stretch>
        </p:blipFill>
        <p:spPr bwMode="auto">
          <a:xfrm>
            <a:off x="0" y="6072188"/>
            <a:ext cx="9144000" cy="785812"/>
          </a:xfrm>
          <a:prstGeom prst="rect">
            <a:avLst/>
          </a:prstGeom>
          <a:noFill/>
          <a:ln w="9525">
            <a:noFill/>
            <a:miter lim="800000"/>
            <a:headEnd/>
            <a:tailEnd/>
          </a:ln>
        </p:spPr>
      </p:pic>
      <p:sp>
        <p:nvSpPr>
          <p:cNvPr id="3" name="Subtitle 2"/>
          <p:cNvSpPr>
            <a:spLocks noGrp="1"/>
          </p:cNvSpPr>
          <p:nvPr>
            <p:ph type="subTitle" idx="1"/>
          </p:nvPr>
        </p:nvSpPr>
        <p:spPr>
          <a:xfrm>
            <a:off x="714348" y="6034070"/>
            <a:ext cx="6400800" cy="82393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12" name="Title 11"/>
          <p:cNvSpPr>
            <a:spLocks noGrp="1"/>
          </p:cNvSpPr>
          <p:nvPr>
            <p:ph type="title"/>
          </p:nvPr>
        </p:nvSpPr>
        <p:spPr>
          <a:xfrm>
            <a:off x="214282" y="2357430"/>
            <a:ext cx="8229600" cy="1143000"/>
          </a:xfrm>
          <a:prstGeom prst="rect">
            <a:avLst/>
          </a:prstGeom>
        </p:spPr>
        <p:txBody>
          <a:bodyPr/>
          <a:lstStyle/>
          <a:p>
            <a:r>
              <a:rPr lang="en-US" dirty="0" smtClean="0"/>
              <a:t>Click to edit Master title style</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Title 6"/>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799" y="198842"/>
            <a:ext cx="7845097" cy="586970"/>
          </a:xfrm>
          <a:prstGeom prst="rect">
            <a:avLst/>
          </a:prstGeom>
          <a:ln>
            <a:solidFill>
              <a:schemeClr val="bg1"/>
            </a:solidFill>
          </a:ln>
        </p:spPr>
        <p:txBody>
          <a:bodyPr anchor="t">
            <a:normAutofit/>
          </a:bodyPr>
          <a:lstStyle>
            <a:lvl1pPr algn="l">
              <a:defRPr sz="3200">
                <a:solidFill>
                  <a:schemeClr val="bg1">
                    <a:lumMod val="65000"/>
                  </a:schemeClr>
                </a:solidFill>
                <a:latin typeface="Arial"/>
                <a:cs typeface="Arial"/>
              </a:defRPr>
            </a:lvl1pPr>
          </a:lstStyle>
          <a:p>
            <a:r>
              <a:rPr lang="en-US" dirty="0" smtClean="0"/>
              <a:t>Click to add title</a:t>
            </a:r>
            <a:endParaRPr lang="en-US" dirty="0"/>
          </a:p>
        </p:txBody>
      </p:sp>
      <p:sp>
        <p:nvSpPr>
          <p:cNvPr id="3" name="Subtitle 2"/>
          <p:cNvSpPr>
            <a:spLocks noGrp="1"/>
          </p:cNvSpPr>
          <p:nvPr>
            <p:ph type="subTitle" idx="1" hasCustomPrompt="1"/>
          </p:nvPr>
        </p:nvSpPr>
        <p:spPr>
          <a:xfrm>
            <a:off x="685799" y="1138304"/>
            <a:ext cx="7845097" cy="490483"/>
          </a:xfrm>
          <a:prstGeom prst="rect">
            <a:avLst/>
          </a:prstGeom>
          <a:ln>
            <a:solidFill>
              <a:schemeClr val="bg1"/>
            </a:solidFill>
          </a:ln>
        </p:spPr>
        <p:txBody>
          <a:bodyPr>
            <a:normAutofit/>
          </a:bodyPr>
          <a:lstStyle>
            <a:lvl1pPr marL="0" indent="0" algn="l">
              <a:buNone/>
              <a:defRPr sz="2000">
                <a:solidFill>
                  <a:srgbClr val="1C75B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
        <p:nvSpPr>
          <p:cNvPr id="8" name="Text Placeholder 7"/>
          <p:cNvSpPr>
            <a:spLocks noGrp="1"/>
          </p:cNvSpPr>
          <p:nvPr>
            <p:ph type="body" sz="quarter" idx="13" hasCustomPrompt="1"/>
          </p:nvPr>
        </p:nvSpPr>
        <p:spPr>
          <a:xfrm>
            <a:off x="685800" y="1820820"/>
            <a:ext cx="7845425" cy="3074988"/>
          </a:xfrm>
          <a:prstGeom prst="rect">
            <a:avLst/>
          </a:prstGeom>
          <a:ln>
            <a:solidFill>
              <a:schemeClr val="bg1"/>
            </a:solidFill>
          </a:ln>
        </p:spPr>
        <p:txBody>
          <a:bodyPr>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sz="2000" baseline="0">
                <a:solidFill>
                  <a:schemeClr val="bg1">
                    <a:lumMod val="65000"/>
                  </a:schemeClr>
                </a:solidFill>
                <a:latin typeface="Arial"/>
                <a:cs typeface="Arial"/>
              </a:defRPr>
            </a:lvl1pPr>
          </a:lstStyle>
          <a:p>
            <a:pPr lvl="0"/>
            <a:r>
              <a:rPr lang="en-US" dirty="0" smtClean="0"/>
              <a:t>Click to add body text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dirty="0" smtClean="0"/>
              <a:t>Click to add body text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dirty="0" smtClean="0"/>
              <a:t>Click to add body text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dirty="0" smtClean="0"/>
              <a:t>Click to add body text</a:t>
            </a:r>
          </a:p>
          <a:p>
            <a:pPr lvl="0"/>
            <a:endParaRPr lang="en-US" dirty="0"/>
          </a:p>
        </p:txBody>
      </p:sp>
    </p:spTree>
    <p:extLst>
      <p:ext uri="{BB962C8B-B14F-4D97-AF65-F5344CB8AC3E}">
        <p14:creationId xmlns="" xmlns:p14="http://schemas.microsoft.com/office/powerpoint/2010/main" val="408477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Title 6"/>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2" name="Text Placeholder 11"/>
          <p:cNvSpPr>
            <a:spLocks noGrp="1"/>
          </p:cNvSpPr>
          <p:nvPr>
            <p:ph type="body" sz="quarter" idx="10" hasCustomPrompt="1"/>
          </p:nvPr>
        </p:nvSpPr>
        <p:spPr>
          <a:xfrm>
            <a:off x="507995" y="4099249"/>
            <a:ext cx="8006661" cy="614504"/>
          </a:xfrm>
          <a:prstGeom prst="rect">
            <a:avLst/>
          </a:prstGeom>
          <a:solidFill>
            <a:schemeClr val="bg1"/>
          </a:solidFill>
          <a:ln>
            <a:solidFill>
              <a:schemeClr val="bg1"/>
            </a:solidFill>
          </a:ln>
        </p:spPr>
        <p:txBody>
          <a:bodyPr>
            <a:noAutofit/>
          </a:bodyPr>
          <a:lstStyle>
            <a:lvl1pPr marL="0" indent="0">
              <a:buNone/>
              <a:defRPr sz="4300" baseline="0">
                <a:solidFill>
                  <a:schemeClr val="bg1">
                    <a:lumMod val="65000"/>
                  </a:schemeClr>
                </a:solidFill>
                <a:latin typeface="Arial"/>
                <a:cs typeface="Arial"/>
              </a:defRPr>
            </a:lvl1pPr>
          </a:lstStyle>
          <a:p>
            <a:pPr lvl="0"/>
            <a:r>
              <a:rPr lang="en-US" dirty="0" smtClean="0"/>
              <a:t>Click to add the title</a:t>
            </a:r>
          </a:p>
        </p:txBody>
      </p:sp>
      <p:sp>
        <p:nvSpPr>
          <p:cNvPr id="14" name="Text Placeholder 13"/>
          <p:cNvSpPr>
            <a:spLocks noGrp="1"/>
          </p:cNvSpPr>
          <p:nvPr>
            <p:ph type="body" sz="quarter" idx="11" hasCustomPrompt="1"/>
          </p:nvPr>
        </p:nvSpPr>
        <p:spPr>
          <a:xfrm>
            <a:off x="539748" y="4720167"/>
            <a:ext cx="8006660" cy="626859"/>
          </a:xfrm>
          <a:prstGeom prst="rect">
            <a:avLst/>
          </a:prstGeom>
          <a:ln>
            <a:solidFill>
              <a:schemeClr val="bg1"/>
            </a:solidFill>
          </a:ln>
        </p:spPr>
        <p:txBody>
          <a:bodyPr>
            <a:normAutofit/>
          </a:bodyPr>
          <a:lstStyle>
            <a:lvl1pPr marL="0" indent="0">
              <a:buNone/>
              <a:defRPr sz="2400">
                <a:solidFill>
                  <a:srgbClr val="1C75B0"/>
                </a:solidFill>
                <a:latin typeface="Arial"/>
                <a:cs typeface="Arial"/>
              </a:defRPr>
            </a:lvl1pPr>
          </a:lstStyle>
          <a:p>
            <a:pPr lvl="0"/>
            <a:r>
              <a:rPr lang="en-US" dirty="0" smtClean="0"/>
              <a:t>Click to add subheading</a:t>
            </a:r>
            <a:endParaRPr lang="en-US" dirty="0"/>
          </a:p>
        </p:txBody>
      </p:sp>
    </p:spTree>
    <p:extLst>
      <p:ext uri="{BB962C8B-B14F-4D97-AF65-F5344CB8AC3E}">
        <p14:creationId xmlns="" xmlns:p14="http://schemas.microsoft.com/office/powerpoint/2010/main" val="2099382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181ED2-6312-4D79-B2CF-68ED27424063}" type="datetimeFigureOut">
              <a:rPr lang="en-AU" smtClean="0"/>
              <a:pPr/>
              <a:t>10/07/2013</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F00B8EE-BF73-4C4D-B404-5D77DD923A43}"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jpe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B76958-6C02-D949-9C72-C11F21E5FDF8}" type="datetimeFigureOut">
              <a:rPr lang="en-US" smtClean="0"/>
              <a:pPr/>
              <a:t>7/10/2013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E67FA-0997-7242-AA7E-BE4ACFC10E45}" type="slidenum">
              <a:rPr lang="en-US" smtClean="0"/>
              <a:pPr/>
              <a:t>‹#›</a:t>
            </a:fld>
            <a:endParaRPr lang="en-US"/>
          </a:p>
        </p:txBody>
      </p:sp>
      <p:pic>
        <p:nvPicPr>
          <p:cNvPr id="7" name="Picture 6"/>
          <p:cNvPicPr>
            <a:picLocks noChangeAspect="1"/>
          </p:cNvPicPr>
          <p:nvPr/>
        </p:nvPicPr>
        <p:blipFill>
          <a:blip r:embed="rId6" cstate="print"/>
          <a:stretch>
            <a:fillRect/>
          </a:stretch>
        </p:blipFill>
        <p:spPr>
          <a:xfrm>
            <a:off x="0" y="5717834"/>
            <a:ext cx="9144000" cy="1140166"/>
          </a:xfrm>
          <a:prstGeom prst="rect">
            <a:avLst/>
          </a:prstGeom>
        </p:spPr>
      </p:pic>
      <p:pic>
        <p:nvPicPr>
          <p:cNvPr id="9" name="Picture 8"/>
          <p:cNvPicPr>
            <a:picLocks noChangeAspect="1"/>
          </p:cNvPicPr>
          <p:nvPr/>
        </p:nvPicPr>
        <p:blipFill>
          <a:blip r:embed="rId7" cstate="print"/>
          <a:stretch>
            <a:fillRect/>
          </a:stretch>
        </p:blipFill>
        <p:spPr>
          <a:xfrm>
            <a:off x="0" y="0"/>
            <a:ext cx="9144000" cy="1153122"/>
          </a:xfrm>
          <a:prstGeom prst="rect">
            <a:avLst/>
          </a:prstGeom>
        </p:spPr>
      </p:pic>
      <p:pic>
        <p:nvPicPr>
          <p:cNvPr id="10" name="Picture 9"/>
          <p:cNvPicPr>
            <a:picLocks noChangeAspect="1"/>
          </p:cNvPicPr>
          <p:nvPr/>
        </p:nvPicPr>
        <p:blipFill>
          <a:blip r:embed="rId8" cstate="print"/>
          <a:stretch>
            <a:fillRect/>
          </a:stretch>
        </p:blipFill>
        <p:spPr>
          <a:xfrm>
            <a:off x="0" y="5400402"/>
            <a:ext cx="9144000" cy="1457598"/>
          </a:xfrm>
          <a:prstGeom prst="rect">
            <a:avLst/>
          </a:prstGeom>
        </p:spPr>
      </p:pic>
      <p:pic>
        <p:nvPicPr>
          <p:cNvPr id="11" name="Picture 10"/>
          <p:cNvPicPr>
            <a:picLocks noChangeAspect="1"/>
          </p:cNvPicPr>
          <p:nvPr/>
        </p:nvPicPr>
        <p:blipFill>
          <a:blip r:embed="rId9" cstate="print"/>
          <a:stretch>
            <a:fillRect/>
          </a:stretch>
        </p:blipFill>
        <p:spPr>
          <a:xfrm>
            <a:off x="6095999" y="6289676"/>
            <a:ext cx="2885839" cy="568324"/>
          </a:xfrm>
          <a:prstGeom prst="rect">
            <a:avLst/>
          </a:prstGeom>
        </p:spPr>
      </p:pic>
    </p:spTree>
    <p:extLst>
      <p:ext uri="{BB962C8B-B14F-4D97-AF65-F5344CB8AC3E}">
        <p14:creationId xmlns="" xmlns:p14="http://schemas.microsoft.com/office/powerpoint/2010/main" val="1207498593"/>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6" cstate="print"/>
          <a:stretch>
            <a:fillRect/>
          </a:stretch>
        </p:blipFill>
        <p:spPr>
          <a:xfrm>
            <a:off x="0" y="777861"/>
            <a:ext cx="9144000" cy="59793"/>
          </a:xfrm>
          <a:prstGeom prst="rect">
            <a:avLst/>
          </a:prstGeom>
        </p:spPr>
      </p:pic>
      <p:pic>
        <p:nvPicPr>
          <p:cNvPr id="8" name="Picture 7" descr="FOOTER.jpg"/>
          <p:cNvPicPr>
            <a:picLocks noChangeAspect="1"/>
          </p:cNvPicPr>
          <p:nvPr userDrawn="1"/>
        </p:nvPicPr>
        <p:blipFill>
          <a:blip r:embed="rId7" cstate="print"/>
          <a:stretch>
            <a:fillRect/>
          </a:stretch>
        </p:blipFill>
        <p:spPr>
          <a:xfrm>
            <a:off x="0" y="6025896"/>
            <a:ext cx="9144000" cy="832104"/>
          </a:xfrm>
          <a:prstGeom prst="rect">
            <a:avLst/>
          </a:prstGeom>
        </p:spPr>
      </p:pic>
    </p:spTree>
    <p:extLst>
      <p:ext uri="{BB962C8B-B14F-4D97-AF65-F5344CB8AC3E}">
        <p14:creationId xmlns="" xmlns:p14="http://schemas.microsoft.com/office/powerpoint/2010/main" val="878552357"/>
      </p:ext>
    </p:extLst>
  </p:cSld>
  <p:clrMap bg1="lt1" tx1="dk1" bg2="lt2" tx2="dk2" accent1="accent1" accent2="accent2" accent3="accent3" accent4="accent4" accent5="accent5" accent6="accent6" hlink="hlink" folHlink="folHlink"/>
  <p:sldLayoutIdLst>
    <p:sldLayoutId id="2147483717" r:id="rId1"/>
    <p:sldLayoutId id="2147483719" r:id="rId2"/>
    <p:sldLayoutId id="2147483720" r:id="rId3"/>
    <p:sldLayoutId id="214748372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open.edu.au/libraryconnect"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 Id="rId5" Type="http://schemas.openxmlformats.org/officeDocument/2006/relationships/image" Target="../media/image14.jpeg"/><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95536" y="1196752"/>
            <a:ext cx="8229600" cy="4392488"/>
          </a:xfrm>
          <a:prstGeom prst="rect">
            <a:avLst/>
          </a:prstGeom>
        </p:spPr>
        <p:txBody>
          <a:bodyPr/>
          <a:lstStyle/>
          <a:p>
            <a:r>
              <a:rPr lang="en-US" sz="2400" b="1" i="1" dirty="0" smtClean="0"/>
              <a:t>Brave New Worlds: Libraries, Learning &amp; Community Needs</a:t>
            </a:r>
            <a:r>
              <a:rPr lang="en-US" sz="2400" b="1" dirty="0" smtClean="0"/>
              <a:t/>
            </a:r>
            <a:br>
              <a:rPr lang="en-US" sz="2400" b="1" dirty="0" smtClean="0"/>
            </a:br>
            <a:r>
              <a:rPr lang="en-US" sz="2400" b="1" dirty="0" smtClean="0"/>
              <a:t>State Library of NSW, July 2013 </a:t>
            </a:r>
            <a:r>
              <a:rPr lang="en-US" sz="3200" b="1" dirty="0" smtClean="0"/>
              <a:t/>
            </a:r>
            <a:br>
              <a:rPr lang="en-US" sz="3200" b="1" dirty="0" smtClean="0"/>
            </a:br>
            <a:r>
              <a:rPr lang="en-US" sz="3200" b="1" dirty="0" smtClean="0"/>
              <a:t/>
            </a:r>
            <a:br>
              <a:rPr lang="en-US" sz="3200" b="1" dirty="0" smtClean="0"/>
            </a:br>
            <a:r>
              <a:rPr lang="en-US" sz="3200" b="1" dirty="0" smtClean="0"/>
              <a:t>Enhancing </a:t>
            </a:r>
            <a:r>
              <a:rPr lang="en-US" sz="3200" b="1" dirty="0" smtClean="0"/>
              <a:t>online learning: </a:t>
            </a:r>
            <a:r>
              <a:rPr lang="en-US" sz="3200" b="1" dirty="0" smtClean="0"/>
              <a:t/>
            </a:r>
            <a:br>
              <a:rPr lang="en-US" sz="3200" b="1" dirty="0" smtClean="0"/>
            </a:br>
            <a:r>
              <a:rPr lang="en-US" sz="3200" b="1" dirty="0" smtClean="0"/>
              <a:t>Promoting </a:t>
            </a:r>
            <a:r>
              <a:rPr lang="en-US" sz="3200" b="1" dirty="0" smtClean="0"/>
              <a:t>student engagement through partnership with local libraries </a:t>
            </a:r>
            <a:r>
              <a:rPr lang="en-US" sz="2400" b="1" dirty="0" smtClean="0"/>
              <a:t> </a:t>
            </a:r>
            <a:r>
              <a:rPr lang="en-US" sz="3200" b="1" i="1" dirty="0" smtClean="0"/>
              <a:t/>
            </a:r>
            <a:br>
              <a:rPr lang="en-US" sz="3200" b="1" i="1" dirty="0" smtClean="0"/>
            </a:br>
            <a:r>
              <a:rPr lang="en-US" sz="3200" b="1" i="1" dirty="0" smtClean="0"/>
              <a:t/>
            </a:r>
            <a:br>
              <a:rPr lang="en-US" sz="3200" b="1" i="1" dirty="0" smtClean="0"/>
            </a:br>
            <a:r>
              <a:rPr lang="en-US" sz="2000" dirty="0" smtClean="0"/>
              <a:t>Dr </a:t>
            </a:r>
            <a:r>
              <a:rPr lang="en-US" sz="2000" dirty="0" smtClean="0"/>
              <a:t>Cathy Stone, Director, Student Success </a:t>
            </a:r>
            <a:br>
              <a:rPr lang="en-US" sz="2000" dirty="0" smtClean="0"/>
            </a:br>
            <a:r>
              <a:rPr lang="en-US" sz="2000" dirty="0" smtClean="0"/>
              <a:t>Open Universities Australia</a:t>
            </a:r>
            <a:br>
              <a:rPr lang="en-US" sz="2000" dirty="0" smtClean="0"/>
            </a:br>
            <a:r>
              <a:rPr lang="en-US" b="1" i="1" dirty="0" smtClean="0"/>
              <a:t/>
            </a:r>
            <a:br>
              <a:rPr lang="en-US" b="1" i="1" dirty="0" smtClean="0"/>
            </a:b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lstStyle/>
          <a:p>
            <a:r>
              <a:rPr lang="en-US" sz="3600" b="1" dirty="0" smtClean="0">
                <a:solidFill>
                  <a:srgbClr val="0070C0"/>
                </a:solidFill>
                <a:latin typeface="Arial" charset="0"/>
                <a:cs typeface="Arial" charset="0"/>
              </a:rPr>
              <a:t>‘OUA Connect’ Pilot - 2012</a:t>
            </a:r>
          </a:p>
        </p:txBody>
      </p:sp>
      <p:sp>
        <p:nvSpPr>
          <p:cNvPr id="3" name="Content Placeholder 2"/>
          <p:cNvSpPr>
            <a:spLocks noGrp="1"/>
          </p:cNvSpPr>
          <p:nvPr>
            <p:ph idx="1"/>
          </p:nvPr>
        </p:nvSpPr>
        <p:spPr>
          <a:xfrm>
            <a:off x="467544" y="1196753"/>
            <a:ext cx="8229600" cy="4464496"/>
          </a:xfrm>
        </p:spPr>
        <p:txBody>
          <a:bodyPr/>
          <a:lstStyle/>
          <a:p>
            <a:pPr marL="342900" lvl="1" indent="-342900">
              <a:buFont typeface="Arial"/>
              <a:buChar char="•"/>
            </a:pPr>
            <a:r>
              <a:rPr lang="en-US" sz="2400" dirty="0" smtClean="0"/>
              <a:t>Promoted 4 local libraries in NSW (</a:t>
            </a:r>
            <a:r>
              <a:rPr lang="en-US" sz="2400" dirty="0" err="1" smtClean="0"/>
              <a:t>Wyong</a:t>
            </a:r>
            <a:r>
              <a:rPr lang="en-US" sz="2400" dirty="0" smtClean="0"/>
              <a:t> &amp; </a:t>
            </a:r>
            <a:r>
              <a:rPr lang="en-US" sz="2400" dirty="0" err="1" smtClean="0"/>
              <a:t>Shellharbour</a:t>
            </a:r>
            <a:r>
              <a:rPr lang="en-US" sz="2400" dirty="0" smtClean="0"/>
              <a:t>) as places where OUA students could: </a:t>
            </a:r>
          </a:p>
          <a:p>
            <a:pPr lvl="1"/>
            <a:r>
              <a:rPr lang="en-US" sz="2400" dirty="0" smtClean="0"/>
              <a:t>access library resources</a:t>
            </a:r>
          </a:p>
          <a:p>
            <a:pPr lvl="1"/>
            <a:r>
              <a:rPr lang="en-US" sz="2400" dirty="0" smtClean="0"/>
              <a:t>learn about library resources and access to other services</a:t>
            </a:r>
          </a:p>
          <a:p>
            <a:pPr lvl="1"/>
            <a:r>
              <a:rPr lang="en-US" sz="2400" dirty="0" smtClean="0"/>
              <a:t>network with other OUA students </a:t>
            </a:r>
          </a:p>
          <a:p>
            <a:r>
              <a:rPr lang="en-US" sz="2400" dirty="0" smtClean="0"/>
              <a:t>Delivered a training session and provided information about OUA, its study patterns etc to library staff to better assist OUA students</a:t>
            </a:r>
          </a:p>
          <a:p>
            <a:r>
              <a:rPr lang="en-US" sz="2400" dirty="0" smtClean="0"/>
              <a:t>Evaluated the program based on student attendance as well as student and library staff satisfaction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par>
                          <p:cTn id="17" fill="hold">
                            <p:stCondLst>
                              <p:cond delay="2500"/>
                            </p:stCondLst>
                            <p:childTnLst>
                              <p:par>
                                <p:cTn id="18" presetID="10"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lstStyle/>
          <a:p>
            <a:r>
              <a:rPr lang="en-US" sz="3600" b="1" dirty="0" smtClean="0">
                <a:solidFill>
                  <a:srgbClr val="0070C0"/>
                </a:solidFill>
                <a:latin typeface="Arial" charset="0"/>
                <a:cs typeface="Arial" charset="0"/>
              </a:rPr>
              <a:t>Roles and responsibilities</a:t>
            </a:r>
          </a:p>
        </p:txBody>
      </p:sp>
      <p:sp>
        <p:nvSpPr>
          <p:cNvPr id="3" name="Content Placeholder 2"/>
          <p:cNvSpPr>
            <a:spLocks noGrp="1"/>
          </p:cNvSpPr>
          <p:nvPr>
            <p:ph idx="1"/>
          </p:nvPr>
        </p:nvSpPr>
        <p:spPr>
          <a:xfrm>
            <a:off x="467544" y="1124744"/>
            <a:ext cx="8229600" cy="4752528"/>
          </a:xfrm>
        </p:spPr>
        <p:txBody>
          <a:bodyPr/>
          <a:lstStyle/>
          <a:p>
            <a:pPr>
              <a:buNone/>
            </a:pPr>
            <a:r>
              <a:rPr lang="en-US" dirty="0" smtClean="0"/>
              <a:t>Libraries</a:t>
            </a:r>
          </a:p>
          <a:p>
            <a:pPr lvl="1">
              <a:buFont typeface="Wingdings" pitchFamily="2" charset="2"/>
              <a:buChar char="Ø"/>
            </a:pPr>
            <a:r>
              <a:rPr lang="en-US" sz="1800" dirty="0" smtClean="0"/>
              <a:t>Information sessions for OUA students</a:t>
            </a:r>
          </a:p>
          <a:p>
            <a:pPr lvl="1">
              <a:buFont typeface="Wingdings" pitchFamily="2" charset="2"/>
              <a:buChar char="Ø"/>
            </a:pPr>
            <a:r>
              <a:rPr lang="en-US" sz="1800" dirty="0" smtClean="0"/>
              <a:t>Information about OUA &amp; provider resources and how to access them</a:t>
            </a:r>
          </a:p>
          <a:p>
            <a:pPr lvl="1">
              <a:buFont typeface="Wingdings" pitchFamily="2" charset="2"/>
              <a:buChar char="Ø"/>
            </a:pPr>
            <a:r>
              <a:rPr lang="en-US" sz="1800" dirty="0" smtClean="0"/>
              <a:t>Introduction to library resources and how to access them</a:t>
            </a:r>
          </a:p>
          <a:p>
            <a:pPr lvl="1">
              <a:buFont typeface="Wingdings" pitchFamily="2" charset="2"/>
              <a:buChar char="Ø"/>
            </a:pPr>
            <a:r>
              <a:rPr lang="en-US" sz="1800" dirty="0" smtClean="0"/>
              <a:t>Basic level IT assistance to navigate the online educational environment</a:t>
            </a:r>
          </a:p>
          <a:p>
            <a:pPr marL="342900" lvl="1" indent="-342900">
              <a:buNone/>
            </a:pPr>
            <a:r>
              <a:rPr lang="en-US" sz="3200" dirty="0" smtClean="0"/>
              <a:t>OUA</a:t>
            </a:r>
          </a:p>
          <a:p>
            <a:pPr lvl="1">
              <a:buFont typeface="Wingdings" pitchFamily="2" charset="2"/>
              <a:buChar char="Ø"/>
            </a:pPr>
            <a:r>
              <a:rPr lang="en-US" sz="1800" dirty="0" smtClean="0"/>
              <a:t>Provided training session and ongoing contact and support to library staff</a:t>
            </a:r>
          </a:p>
          <a:p>
            <a:pPr lvl="1">
              <a:buFont typeface="Wingdings" pitchFamily="2" charset="2"/>
              <a:buChar char="Ø"/>
            </a:pPr>
            <a:r>
              <a:rPr lang="en-US" sz="1800" dirty="0" smtClean="0"/>
              <a:t>Supply of OUA information and resources to libraries</a:t>
            </a:r>
          </a:p>
          <a:p>
            <a:pPr lvl="1">
              <a:buFont typeface="Wingdings" pitchFamily="2" charset="2"/>
              <a:buChar char="Ø"/>
            </a:pPr>
            <a:r>
              <a:rPr lang="en-US" sz="1800" dirty="0" smtClean="0"/>
              <a:t>Provision of data collection sheets</a:t>
            </a:r>
          </a:p>
          <a:p>
            <a:pPr lvl="1">
              <a:buFont typeface="Wingdings" pitchFamily="2" charset="2"/>
              <a:buChar char="Ø"/>
            </a:pPr>
            <a:r>
              <a:rPr lang="en-US" sz="1800" dirty="0" smtClean="0"/>
              <a:t>Publicising library sessions to OUA students via </a:t>
            </a:r>
            <a:r>
              <a:rPr lang="en-US" sz="1800" dirty="0" err="1" smtClean="0"/>
              <a:t>eDMs</a:t>
            </a:r>
            <a:r>
              <a:rPr lang="en-US" sz="1800" dirty="0" smtClean="0"/>
              <a:t> &amp; social media</a:t>
            </a:r>
          </a:p>
          <a:p>
            <a:pPr lvl="1">
              <a:buFont typeface="Wingdings" pitchFamily="2" charset="2"/>
              <a:buChar char="Ø"/>
            </a:pPr>
            <a:r>
              <a:rPr lang="en-US" sz="1800" dirty="0" smtClean="0"/>
              <a:t>Evaluation, analysis and reporting on outcomes of pilot</a:t>
            </a:r>
          </a:p>
          <a:p>
            <a:pPr marL="342900" lvl="1" indent="-342900">
              <a:buNone/>
            </a:pPr>
            <a:endParaRPr lang="en-US" sz="3200" dirty="0" smtClean="0"/>
          </a:p>
          <a:p>
            <a:pPr lvl="1">
              <a:buNone/>
            </a:pPr>
            <a:endParaRPr lang="en-US"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par>
                          <p:cTn id="12" fill="hold">
                            <p:stCondLst>
                              <p:cond delay="2500"/>
                            </p:stCondLst>
                            <p:childTnLst>
                              <p:par>
                                <p:cTn id="13" presetID="10" presetClass="entr" presetSubtype="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childTnLst>
                          </p:cTn>
                        </p:par>
                        <p:par>
                          <p:cTn id="16" fill="hold">
                            <p:stCondLst>
                              <p:cond delay="4500"/>
                            </p:stCondLst>
                            <p:childTnLst>
                              <p:par>
                                <p:cTn id="17" presetID="10"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2000"/>
                                        <p:tgtEl>
                                          <p:spTgt spid="3">
                                            <p:txEl>
                                              <p:pRg st="8" end="8"/>
                                            </p:txEl>
                                          </p:spTgt>
                                        </p:tgtEl>
                                      </p:cBhvr>
                                    </p:animEffect>
                                  </p:childTnLst>
                                </p:cTn>
                              </p:par>
                            </p:childTnLst>
                          </p:cTn>
                        </p:par>
                        <p:par>
                          <p:cTn id="33" fill="hold">
                            <p:stCondLst>
                              <p:cond delay="4500"/>
                            </p:stCondLst>
                            <p:childTnLst>
                              <p:par>
                                <p:cTn id="34" presetID="10" presetClass="entr" presetSubtype="0" fill="hold" nodeType="after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2000"/>
                                        <p:tgtEl>
                                          <p:spTgt spid="3">
                                            <p:txEl>
                                              <p:pRg st="9" end="9"/>
                                            </p:txEl>
                                          </p:spTgt>
                                        </p:tgtEl>
                                      </p:cBhvr>
                                    </p:animEffect>
                                  </p:childTnLst>
                                </p:cTn>
                              </p:par>
                            </p:childTnLst>
                          </p:cTn>
                        </p:par>
                        <p:par>
                          <p:cTn id="37" fill="hold">
                            <p:stCondLst>
                              <p:cond delay="6500"/>
                            </p:stCondLst>
                            <p:childTnLst>
                              <p:par>
                                <p:cTn id="38" presetID="10" presetClass="entr" presetSubtype="0" fill="hold" nodeType="after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fade">
                                      <p:cBhvr>
                                        <p:cTn id="40"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0070C0"/>
                </a:solidFill>
                <a:latin typeface="Arial" charset="0"/>
                <a:cs typeface="Arial" charset="0"/>
              </a:rPr>
              <a:t>How did the pilot operate?</a:t>
            </a:r>
          </a:p>
        </p:txBody>
      </p:sp>
      <p:sp>
        <p:nvSpPr>
          <p:cNvPr id="3" name="Content Placeholder 2"/>
          <p:cNvSpPr>
            <a:spLocks noGrp="1"/>
          </p:cNvSpPr>
          <p:nvPr>
            <p:ph idx="1"/>
          </p:nvPr>
        </p:nvSpPr>
        <p:spPr>
          <a:xfrm>
            <a:off x="395536" y="1268760"/>
            <a:ext cx="8229600" cy="4525963"/>
          </a:xfrm>
        </p:spPr>
        <p:txBody>
          <a:bodyPr/>
          <a:lstStyle/>
          <a:p>
            <a:r>
              <a:rPr lang="en-US" sz="2400" dirty="0" smtClean="0"/>
              <a:t>Program advertised and promoted to all enrolled OUA students whose postcodes fell within the </a:t>
            </a:r>
            <a:r>
              <a:rPr lang="en-US" sz="2400" dirty="0" err="1" smtClean="0"/>
              <a:t>Wyong</a:t>
            </a:r>
            <a:r>
              <a:rPr lang="en-US" sz="2400" dirty="0" smtClean="0"/>
              <a:t> and </a:t>
            </a:r>
            <a:r>
              <a:rPr lang="en-US" sz="2400" dirty="0" err="1" smtClean="0"/>
              <a:t>Shellharbour</a:t>
            </a:r>
            <a:r>
              <a:rPr lang="en-US" sz="2400" dirty="0" smtClean="0"/>
              <a:t> regions</a:t>
            </a:r>
          </a:p>
          <a:p>
            <a:r>
              <a:rPr lang="en-US" sz="2400" dirty="0" smtClean="0"/>
              <a:t>Information sent by email to each student individually at start of study period, with reminder a few weeks later</a:t>
            </a:r>
          </a:p>
          <a:p>
            <a:r>
              <a:rPr lang="en-US" sz="2400" dirty="0" smtClean="0"/>
              <a:t>Use of social media (OUA </a:t>
            </a:r>
            <a:r>
              <a:rPr lang="en-US" sz="2400" dirty="0" err="1" smtClean="0"/>
              <a:t>Facebook</a:t>
            </a:r>
            <a:r>
              <a:rPr lang="en-US" sz="2400" dirty="0" smtClean="0"/>
              <a:t> and Twitter) to remind students about the program and encourage them to attend</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err="1" smtClean="0">
                <a:solidFill>
                  <a:srgbClr val="0070C0"/>
                </a:solidFill>
                <a:latin typeface="Arial" charset="0"/>
                <a:cs typeface="Arial" charset="0"/>
              </a:rPr>
              <a:t>Facebook</a:t>
            </a:r>
            <a:r>
              <a:rPr lang="en-US" sz="3600" b="1" dirty="0" smtClean="0">
                <a:solidFill>
                  <a:srgbClr val="0070C0"/>
                </a:solidFill>
                <a:latin typeface="Arial" charset="0"/>
                <a:cs typeface="Arial" charset="0"/>
              </a:rPr>
              <a:t> posts</a:t>
            </a:r>
          </a:p>
        </p:txBody>
      </p:sp>
      <p:pic>
        <p:nvPicPr>
          <p:cNvPr id="1026" name="Picture 2"/>
          <p:cNvPicPr>
            <a:picLocks noGrp="1" noChangeAspect="1" noChangeArrowheads="1"/>
          </p:cNvPicPr>
          <p:nvPr>
            <p:ph idx="1"/>
          </p:nvPr>
        </p:nvPicPr>
        <p:blipFill>
          <a:blip r:embed="rId2" cstate="print"/>
          <a:srcRect/>
          <a:stretch>
            <a:fillRect/>
          </a:stretch>
        </p:blipFill>
        <p:spPr bwMode="auto">
          <a:xfrm>
            <a:off x="1691680" y="836712"/>
            <a:ext cx="5337736" cy="504056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amond(in)">
                                      <p:cBhvr>
                                        <p:cTn id="7"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0070C0"/>
                </a:solidFill>
                <a:latin typeface="Arial" charset="0"/>
                <a:cs typeface="Arial" charset="0"/>
              </a:rPr>
              <a:t>Twitter feeds</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0" y="1988840"/>
            <a:ext cx="4876800" cy="1872208"/>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067945" y="836712"/>
            <a:ext cx="5076056" cy="496855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heckerboard(across)">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51"/>
                                        </p:tgtEl>
                                        <p:attrNameLst>
                                          <p:attrName>style.visibility</p:attrName>
                                        </p:attrNameLst>
                                      </p:cBhvr>
                                      <p:to>
                                        <p:strVal val="visible"/>
                                      </p:to>
                                    </p:set>
                                    <p:animEffect transition="in" filter="checkerboard(across)">
                                      <p:cBhvr>
                                        <p:cTn id="12"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US" sz="3600" b="1" dirty="0" smtClean="0">
                <a:solidFill>
                  <a:srgbClr val="0070C0"/>
                </a:solidFill>
                <a:latin typeface="Arial" charset="0"/>
                <a:cs typeface="Arial" charset="0"/>
              </a:rPr>
              <a:t>Student Feedback</a:t>
            </a:r>
            <a:r>
              <a:rPr lang="en-US" sz="3600" dirty="0" smtClean="0"/>
              <a:t/>
            </a:r>
            <a:br>
              <a:rPr lang="en-US" sz="3600" dirty="0" smtClean="0"/>
            </a:br>
            <a:r>
              <a:rPr lang="en-US" sz="3600" b="1" dirty="0" smtClean="0">
                <a:solidFill>
                  <a:srgbClr val="0070C0"/>
                </a:solidFill>
                <a:latin typeface="Arial" charset="0"/>
                <a:cs typeface="Arial" charset="0"/>
              </a:rPr>
              <a:t/>
            </a:r>
            <a:br>
              <a:rPr lang="en-US" sz="3600" b="1" dirty="0" smtClean="0">
                <a:solidFill>
                  <a:srgbClr val="0070C0"/>
                </a:solidFill>
                <a:latin typeface="Arial" charset="0"/>
                <a:cs typeface="Arial" charset="0"/>
              </a:rPr>
            </a:br>
            <a:endParaRPr lang="en-US" sz="3600" dirty="0"/>
          </a:p>
        </p:txBody>
      </p:sp>
      <p:sp>
        <p:nvSpPr>
          <p:cNvPr id="3" name="Content Placeholder 2"/>
          <p:cNvSpPr>
            <a:spLocks noGrp="1"/>
          </p:cNvSpPr>
          <p:nvPr>
            <p:ph idx="1"/>
          </p:nvPr>
        </p:nvSpPr>
        <p:spPr>
          <a:xfrm>
            <a:off x="395536" y="1052736"/>
            <a:ext cx="8229600" cy="4392488"/>
          </a:xfrm>
        </p:spPr>
        <p:txBody>
          <a:bodyPr/>
          <a:lstStyle/>
          <a:p>
            <a:r>
              <a:rPr lang="en-US" sz="2000" dirty="0" smtClean="0"/>
              <a:t>Was great to get feedback from other students on helpful tips to assist with databases etc.</a:t>
            </a:r>
          </a:p>
          <a:p>
            <a:r>
              <a:rPr lang="en-US" sz="2000" dirty="0" smtClean="0"/>
              <a:t>Great having face-to-face contact and talking with other students about their experiences.</a:t>
            </a:r>
          </a:p>
          <a:p>
            <a:r>
              <a:rPr lang="en-US" sz="2000" dirty="0" smtClean="0"/>
              <a:t>As a new online student I had found the research aspect of learning very overwhelming. My session today helped me understand how to look up and navigate around for my required articles and journals.</a:t>
            </a:r>
          </a:p>
          <a:p>
            <a:r>
              <a:rPr lang="en-US" sz="2000" dirty="0" smtClean="0"/>
              <a:t>I have found this helpful and encouraging especially the advisors and other students helps to keep you focus and aware there are other online students experiencing the same issues or have found ways to overcome these issues. Love the communication.</a:t>
            </a:r>
          </a:p>
          <a:p>
            <a:r>
              <a:rPr lang="en-US" sz="2000" dirty="0" smtClean="0"/>
              <a:t>A great way to meet other students and discuss matters of study.</a:t>
            </a:r>
          </a:p>
          <a:p>
            <a:pPr>
              <a:buNone/>
            </a:pP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1000"/>
                                        <p:tgtEl>
                                          <p:spTgt spid="3">
                                            <p:txEl>
                                              <p:pRg st="1" end="1"/>
                                            </p:txEl>
                                          </p:spTgt>
                                        </p:tgtEl>
                                      </p:cBhvr>
                                    </p:animEffect>
                                  </p:childTnLst>
                                </p:cTn>
                              </p:par>
                            </p:childTnLst>
                          </p:cTn>
                        </p:par>
                        <p:par>
                          <p:cTn id="12" fill="hold">
                            <p:stCondLst>
                              <p:cond delay="1500"/>
                            </p:stCondLst>
                            <p:childTnLst>
                              <p:par>
                                <p:cTn id="13" presetID="9"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1000"/>
                                        <p:tgtEl>
                                          <p:spTgt spid="3">
                                            <p:txEl>
                                              <p:pRg st="2" end="2"/>
                                            </p:txEl>
                                          </p:spTgt>
                                        </p:tgtEl>
                                      </p:cBhvr>
                                    </p:animEffect>
                                  </p:childTnLst>
                                </p:cTn>
                              </p:par>
                            </p:childTnLst>
                          </p:cTn>
                        </p:par>
                        <p:par>
                          <p:cTn id="16" fill="hold">
                            <p:stCondLst>
                              <p:cond delay="2500"/>
                            </p:stCondLst>
                            <p:childTnLst>
                              <p:par>
                                <p:cTn id="17" presetID="9"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1000"/>
                                        <p:tgtEl>
                                          <p:spTgt spid="3">
                                            <p:txEl>
                                              <p:pRg st="3" end="3"/>
                                            </p:txEl>
                                          </p:spTgt>
                                        </p:tgtEl>
                                      </p:cBhvr>
                                    </p:animEffect>
                                  </p:childTnLst>
                                </p:cTn>
                              </p:par>
                            </p:childTnLst>
                          </p:cTn>
                        </p:par>
                        <p:par>
                          <p:cTn id="20" fill="hold">
                            <p:stCondLst>
                              <p:cond delay="3500"/>
                            </p:stCondLst>
                            <p:childTnLst>
                              <p:par>
                                <p:cTn id="21" presetID="9"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rgbClr val="0070C0"/>
                </a:solidFill>
                <a:latin typeface="Arial" charset="0"/>
                <a:cs typeface="Arial" charset="0"/>
              </a:rPr>
              <a:t>Survey Results</a:t>
            </a:r>
            <a:endParaRPr lang="en-US" dirty="0"/>
          </a:p>
        </p:txBody>
      </p:sp>
      <p:graphicFrame>
        <p:nvGraphicFramePr>
          <p:cNvPr id="4" name="Content Placeholder 3"/>
          <p:cNvGraphicFramePr>
            <a:graphicFrameLocks noGrp="1"/>
          </p:cNvGraphicFramePr>
          <p:nvPr>
            <p:ph idx="1"/>
          </p:nvPr>
        </p:nvGraphicFramePr>
        <p:xfrm>
          <a:off x="107504" y="836712"/>
          <a:ext cx="9036496" cy="49685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rgbClr val="0070C0"/>
                </a:solidFill>
                <a:latin typeface="Arial" charset="0"/>
                <a:cs typeface="Arial" charset="0"/>
              </a:rPr>
              <a:t>Survey Results</a:t>
            </a:r>
            <a:endParaRPr lang="en-US" dirty="0"/>
          </a:p>
        </p:txBody>
      </p:sp>
      <p:graphicFrame>
        <p:nvGraphicFramePr>
          <p:cNvPr id="4" name="Content Placeholder 3"/>
          <p:cNvGraphicFramePr>
            <a:graphicFrameLocks noGrp="1"/>
          </p:cNvGraphicFramePr>
          <p:nvPr>
            <p:ph idx="1"/>
          </p:nvPr>
        </p:nvGraphicFramePr>
        <p:xfrm>
          <a:off x="1187624" y="1556792"/>
          <a:ext cx="6933456" cy="38884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0070C0"/>
                </a:solidFill>
                <a:latin typeface="Arial" charset="0"/>
                <a:cs typeface="Arial" charset="0"/>
              </a:rPr>
              <a:t>Where to </a:t>
            </a:r>
            <a:r>
              <a:rPr lang="en-US" sz="3600" b="1" dirty="0" smtClean="0">
                <a:solidFill>
                  <a:srgbClr val="0070C0"/>
                </a:solidFill>
                <a:latin typeface="Arial" charset="0"/>
                <a:cs typeface="Arial" charset="0"/>
              </a:rPr>
              <a:t>in 2013?</a:t>
            </a:r>
            <a:endParaRPr lang="en-US" sz="3600" b="1" dirty="0" smtClean="0">
              <a:solidFill>
                <a:srgbClr val="0070C0"/>
              </a:solidFill>
              <a:latin typeface="Arial" charset="0"/>
              <a:cs typeface="Arial" charset="0"/>
            </a:endParaRPr>
          </a:p>
        </p:txBody>
      </p:sp>
      <p:sp>
        <p:nvSpPr>
          <p:cNvPr id="3" name="Content Placeholder 2"/>
          <p:cNvSpPr>
            <a:spLocks noGrp="1"/>
          </p:cNvSpPr>
          <p:nvPr>
            <p:ph idx="1"/>
          </p:nvPr>
        </p:nvSpPr>
        <p:spPr>
          <a:xfrm>
            <a:off x="395536" y="1124744"/>
            <a:ext cx="8229600" cy="4525963"/>
          </a:xfrm>
        </p:spPr>
        <p:txBody>
          <a:bodyPr/>
          <a:lstStyle/>
          <a:p>
            <a:r>
              <a:rPr lang="en-US" sz="2400" dirty="0" smtClean="0"/>
              <a:t>Information Session in February at </a:t>
            </a:r>
            <a:r>
              <a:rPr lang="en-US" sz="2400" dirty="0" smtClean="0"/>
              <a:t>State Library of NSW has led to e</a:t>
            </a:r>
            <a:r>
              <a:rPr lang="en-US" sz="2400" dirty="0" smtClean="0"/>
              <a:t>xpansion of </a:t>
            </a:r>
            <a:r>
              <a:rPr lang="en-US" sz="2400" dirty="0" smtClean="0"/>
              <a:t>partnerships across other libraries in NSW</a:t>
            </a:r>
          </a:p>
          <a:p>
            <a:pPr lvl="1"/>
            <a:r>
              <a:rPr lang="en-US" sz="2400" dirty="0" smtClean="0"/>
              <a:t>Lithgow</a:t>
            </a:r>
          </a:p>
          <a:p>
            <a:pPr lvl="1"/>
            <a:r>
              <a:rPr lang="en-US" sz="2400" dirty="0" smtClean="0"/>
              <a:t>Newcastle</a:t>
            </a:r>
          </a:p>
          <a:p>
            <a:pPr lvl="1"/>
            <a:r>
              <a:rPr lang="en-US" sz="2400" dirty="0" err="1" smtClean="0"/>
              <a:t>Kiama</a:t>
            </a:r>
            <a:endParaRPr lang="en-US" sz="2400" dirty="0" smtClean="0"/>
          </a:p>
          <a:p>
            <a:pPr lvl="1"/>
            <a:r>
              <a:rPr lang="en-US" sz="2400" dirty="0" smtClean="0"/>
              <a:t>Parramatta</a:t>
            </a:r>
          </a:p>
          <a:p>
            <a:pPr lvl="1"/>
            <a:r>
              <a:rPr lang="en-US" sz="2400" dirty="0" err="1" smtClean="0"/>
              <a:t>Hurstville</a:t>
            </a:r>
            <a:endParaRPr lang="en-US" sz="2400" dirty="0" smtClean="0"/>
          </a:p>
          <a:p>
            <a:pPr lvl="1"/>
            <a:r>
              <a:rPr lang="en-US" sz="2400" dirty="0" smtClean="0"/>
              <a:t>As well as </a:t>
            </a:r>
            <a:r>
              <a:rPr lang="en-US" sz="2400" dirty="0" err="1" smtClean="0"/>
              <a:t>Shellharbour</a:t>
            </a:r>
            <a:r>
              <a:rPr lang="en-US" sz="2400" dirty="0" smtClean="0"/>
              <a:t> and </a:t>
            </a:r>
            <a:r>
              <a:rPr lang="en-US" sz="2400" dirty="0" err="1" smtClean="0"/>
              <a:t>Wyong</a:t>
            </a:r>
            <a:r>
              <a:rPr lang="en-US" sz="2400" dirty="0" smtClean="0"/>
              <a:t> libraries remaining involved</a:t>
            </a:r>
            <a:endParaRPr lang="en-US" sz="2400" dirty="0" smtClean="0"/>
          </a:p>
          <a:p>
            <a:pPr>
              <a:buNone/>
            </a:pPr>
            <a:r>
              <a:rPr lang="en-US" sz="20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childTnLst>
                                </p:cTn>
                              </p:par>
                            </p:childTnLst>
                          </p:cTn>
                        </p:par>
                        <p:par>
                          <p:cTn id="21" fill="hold">
                            <p:stCondLst>
                              <p:cond delay="3000"/>
                            </p:stCondLst>
                            <p:childTnLst>
                              <p:par>
                                <p:cTn id="22" presetID="10" presetClass="entr" presetSubtype="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childTnLst>
                                </p:cTn>
                              </p:par>
                            </p:childTnLst>
                          </p:cTn>
                        </p:par>
                        <p:par>
                          <p:cTn id="25" fill="hold">
                            <p:stCondLst>
                              <p:cond delay="4000"/>
                            </p:stCondLst>
                            <p:childTnLst>
                              <p:par>
                                <p:cTn id="26" presetID="10"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0070C0"/>
                </a:solidFill>
                <a:latin typeface="Arial" charset="0"/>
                <a:cs typeface="Arial" charset="0"/>
              </a:rPr>
              <a:t>Where to </a:t>
            </a:r>
            <a:r>
              <a:rPr lang="en-US" sz="3600" b="1" dirty="0" smtClean="0">
                <a:solidFill>
                  <a:srgbClr val="0070C0"/>
                </a:solidFill>
                <a:latin typeface="Arial" charset="0"/>
                <a:cs typeface="Arial" charset="0"/>
              </a:rPr>
              <a:t>in 2013?</a:t>
            </a:r>
            <a:endParaRPr lang="en-US" sz="3600" b="1" dirty="0" smtClean="0">
              <a:solidFill>
                <a:srgbClr val="0070C0"/>
              </a:solidFill>
              <a:latin typeface="Arial" charset="0"/>
              <a:cs typeface="Arial" charset="0"/>
            </a:endParaRPr>
          </a:p>
        </p:txBody>
      </p:sp>
      <p:sp>
        <p:nvSpPr>
          <p:cNvPr id="3" name="Content Placeholder 2"/>
          <p:cNvSpPr>
            <a:spLocks noGrp="1"/>
          </p:cNvSpPr>
          <p:nvPr>
            <p:ph idx="1"/>
          </p:nvPr>
        </p:nvSpPr>
        <p:spPr>
          <a:xfrm>
            <a:off x="395536" y="1124744"/>
            <a:ext cx="8229600" cy="4525963"/>
          </a:xfrm>
        </p:spPr>
        <p:txBody>
          <a:bodyPr/>
          <a:lstStyle/>
          <a:p>
            <a:pPr>
              <a:buNone/>
            </a:pPr>
            <a:endParaRPr lang="en-US" sz="2000" dirty="0" smtClean="0"/>
          </a:p>
          <a:p>
            <a:r>
              <a:rPr lang="en-US" sz="2400" dirty="0" smtClean="0"/>
              <a:t>Presentation at State Library of Victoria Seminar in April </a:t>
            </a:r>
          </a:p>
          <a:p>
            <a:pPr>
              <a:buNone/>
            </a:pPr>
            <a:r>
              <a:rPr lang="en-US" sz="2400" b="1" dirty="0" smtClean="0"/>
              <a:t>	</a:t>
            </a:r>
            <a:r>
              <a:rPr lang="en-US" sz="2400" b="1" dirty="0" smtClean="0"/>
              <a:t>Connecting </a:t>
            </a:r>
            <a:r>
              <a:rPr lang="en-US" sz="2400" b="1" dirty="0" smtClean="0"/>
              <a:t>the dots: people, libraries &amp; technology</a:t>
            </a:r>
            <a:r>
              <a:rPr lang="en-US" sz="2400" dirty="0" smtClean="0"/>
              <a:t> </a:t>
            </a:r>
            <a:endParaRPr lang="en-US" sz="2400" dirty="0" smtClean="0"/>
          </a:p>
          <a:p>
            <a:pPr>
              <a:buNone/>
            </a:pPr>
            <a:r>
              <a:rPr lang="en-US" sz="2400" dirty="0" smtClean="0"/>
              <a:t> 	</a:t>
            </a:r>
            <a:endParaRPr lang="en-US" sz="2400" dirty="0" smtClean="0"/>
          </a:p>
          <a:p>
            <a:r>
              <a:rPr lang="en-US" sz="2400" dirty="0" smtClean="0"/>
              <a:t>Resulted in expressions of interest from Victorian libraries. </a:t>
            </a:r>
          </a:p>
          <a:p>
            <a:r>
              <a:rPr lang="en-US" sz="2400" dirty="0" smtClean="0"/>
              <a:t>Partnerships  now being developed with public libraries in VIC regions of:</a:t>
            </a:r>
          </a:p>
          <a:p>
            <a:pPr lvl="1">
              <a:buFontTx/>
              <a:buChar char="-"/>
            </a:pPr>
            <a:r>
              <a:rPr lang="en-US" sz="2400" dirty="0" smtClean="0"/>
              <a:t>Whitehorse </a:t>
            </a:r>
            <a:r>
              <a:rPr lang="en-US" sz="2400" dirty="0" err="1" smtClean="0"/>
              <a:t>Manningham</a:t>
            </a:r>
            <a:endParaRPr lang="en-US" sz="2400" dirty="0" smtClean="0"/>
          </a:p>
          <a:p>
            <a:pPr lvl="1">
              <a:buFontTx/>
              <a:buChar char="-"/>
            </a:pPr>
            <a:r>
              <a:rPr lang="en-US" sz="2400" dirty="0" err="1" smtClean="0"/>
              <a:t>Monash</a:t>
            </a:r>
            <a:r>
              <a:rPr lang="en-US" sz="2400" dirty="0" smtClean="0"/>
              <a:t> </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1000"/>
                                        <p:tgtEl>
                                          <p:spTgt spid="3">
                                            <p:txEl>
                                              <p:pRg st="5" end="5"/>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a:xfrm>
            <a:off x="0" y="116632"/>
            <a:ext cx="9036496" cy="864096"/>
          </a:xfrm>
        </p:spPr>
        <p:txBody>
          <a:bodyPr/>
          <a:lstStyle/>
          <a:p>
            <a:pPr eaLnBrk="1" hangingPunct="1"/>
            <a:r>
              <a:rPr lang="en-US" sz="3600" b="1" dirty="0" smtClean="0">
                <a:solidFill>
                  <a:srgbClr val="0070C0"/>
                </a:solidFill>
                <a:latin typeface="Arial" charset="0"/>
                <a:cs typeface="Arial" charset="0"/>
              </a:rPr>
              <a:t>About Open Universities Australia </a:t>
            </a:r>
          </a:p>
        </p:txBody>
      </p:sp>
      <p:sp>
        <p:nvSpPr>
          <p:cNvPr id="4099" name="Rectangle 3"/>
          <p:cNvSpPr txBox="1">
            <a:spLocks/>
          </p:cNvSpPr>
          <p:nvPr/>
        </p:nvSpPr>
        <p:spPr bwMode="auto">
          <a:xfrm>
            <a:off x="323528" y="980728"/>
            <a:ext cx="8229600" cy="4536504"/>
          </a:xfrm>
          <a:prstGeom prst="rect">
            <a:avLst/>
          </a:prstGeom>
          <a:noFill/>
          <a:ln w="9525">
            <a:noFill/>
            <a:miter lim="800000"/>
            <a:headEnd/>
            <a:tailEnd/>
          </a:ln>
        </p:spPr>
        <p:txBody>
          <a:bodyPr/>
          <a:lstStyle/>
          <a:p>
            <a:pPr marL="342900" indent="-342900" algn="just">
              <a:spcBef>
                <a:spcPct val="20000"/>
              </a:spcBef>
              <a:buFont typeface="Arial" charset="0"/>
              <a:buChar char="•"/>
            </a:pPr>
            <a:r>
              <a:rPr lang="en-AU" dirty="0" smtClean="0">
                <a:cs typeface="Arial" charset="0"/>
              </a:rPr>
              <a:t>Offers open entry, online higher and tertiary education</a:t>
            </a:r>
          </a:p>
          <a:p>
            <a:pPr marL="342900" indent="-342900" algn="just">
              <a:spcBef>
                <a:spcPct val="20000"/>
              </a:spcBef>
              <a:buFont typeface="Arial" charset="0"/>
              <a:buChar char="•"/>
            </a:pPr>
            <a:endParaRPr lang="en-AU" dirty="0" smtClean="0">
              <a:cs typeface="Arial" charset="0"/>
            </a:endParaRPr>
          </a:p>
          <a:p>
            <a:pPr marL="342900" indent="-342900" algn="just">
              <a:spcBef>
                <a:spcPct val="20000"/>
              </a:spcBef>
              <a:buFont typeface="Arial" charset="0"/>
              <a:buChar char="•"/>
            </a:pPr>
            <a:r>
              <a:rPr lang="en-AU" dirty="0" smtClean="0">
                <a:cs typeface="Arial" charset="0"/>
              </a:rPr>
              <a:t>Over 250,000 students across Australia since 1993</a:t>
            </a:r>
          </a:p>
          <a:p>
            <a:pPr marL="342900" indent="-342900" algn="just">
              <a:spcBef>
                <a:spcPct val="20000"/>
              </a:spcBef>
            </a:pPr>
            <a:endParaRPr lang="en-US" dirty="0" smtClean="0">
              <a:cs typeface="Arial" charset="0"/>
            </a:endParaRPr>
          </a:p>
          <a:p>
            <a:pPr marL="342900" indent="-342900" algn="just">
              <a:spcBef>
                <a:spcPct val="20000"/>
              </a:spcBef>
              <a:buFont typeface="Arial" charset="0"/>
              <a:buChar char="•"/>
            </a:pPr>
            <a:r>
              <a:rPr lang="en-AU" dirty="0" smtClean="0">
                <a:cs typeface="Arial" charset="0"/>
              </a:rPr>
              <a:t>Owned by 7 Australian universities (</a:t>
            </a:r>
            <a:r>
              <a:rPr lang="en-AU" dirty="0" smtClean="0">
                <a:solidFill>
                  <a:schemeClr val="accent1"/>
                </a:solidFill>
                <a:cs typeface="Arial" charset="0"/>
              </a:rPr>
              <a:t>Curtin, Griffith, Macquarie, Monash, RMIT, Swinburne, </a:t>
            </a:r>
            <a:r>
              <a:rPr lang="en-AU" dirty="0" err="1" smtClean="0">
                <a:solidFill>
                  <a:schemeClr val="accent1"/>
                </a:solidFill>
                <a:cs typeface="Arial" charset="0"/>
              </a:rPr>
              <a:t>UniSA</a:t>
            </a:r>
            <a:r>
              <a:rPr lang="en-AU" dirty="0" smtClean="0">
                <a:cs typeface="Arial" charset="0"/>
              </a:rPr>
              <a:t>)  </a:t>
            </a:r>
          </a:p>
          <a:p>
            <a:pPr marL="342900" indent="-342900" algn="just">
              <a:spcBef>
                <a:spcPct val="20000"/>
              </a:spcBef>
            </a:pPr>
            <a:endParaRPr lang="en-AU" dirty="0" smtClean="0">
              <a:cs typeface="Arial" charset="0"/>
            </a:endParaRPr>
          </a:p>
          <a:p>
            <a:pPr marL="342900" indent="-342900" algn="just">
              <a:spcBef>
                <a:spcPct val="20000"/>
              </a:spcBef>
              <a:buFont typeface="Arial" charset="0"/>
              <a:buChar char="•"/>
            </a:pPr>
            <a:r>
              <a:rPr lang="en-AU" dirty="0" smtClean="0">
                <a:cs typeface="Arial" charset="0"/>
              </a:rPr>
              <a:t>Offers over 1700 units and 180 qualifications from more than 20 higher education and VET providers</a:t>
            </a:r>
          </a:p>
          <a:p>
            <a:pPr marL="342900" indent="-342900" algn="just">
              <a:spcBef>
                <a:spcPct val="20000"/>
              </a:spcBef>
              <a:buFont typeface="Arial" charset="0"/>
              <a:buChar char="•"/>
            </a:pPr>
            <a:endParaRPr lang="en-AU" dirty="0">
              <a:cs typeface="Arial" charset="0"/>
            </a:endParaRPr>
          </a:p>
          <a:p>
            <a:pPr marL="342900" lvl="1" indent="-342900" algn="just" eaLnBrk="1" hangingPunct="1">
              <a:spcBef>
                <a:spcPct val="20000"/>
              </a:spcBef>
              <a:buFont typeface="Arial" charset="0"/>
              <a:buChar char="•"/>
            </a:pPr>
            <a:r>
              <a:rPr lang="en-US" dirty="0" smtClean="0">
                <a:cs typeface="Arial" charset="0"/>
              </a:rPr>
              <a:t>Qualifications awarded by the university or tertiary institution</a:t>
            </a:r>
          </a:p>
          <a:p>
            <a:pPr marL="342900" lvl="1" indent="-342900" algn="just" eaLnBrk="1" hangingPunct="1">
              <a:spcBef>
                <a:spcPct val="20000"/>
              </a:spcBef>
              <a:buFont typeface="Arial" charset="0"/>
              <a:buChar char="•"/>
            </a:pPr>
            <a:endParaRPr lang="en-US" dirty="0" smtClean="0">
              <a:cs typeface="Arial" charset="0"/>
            </a:endParaRPr>
          </a:p>
          <a:p>
            <a:pPr marL="342900" lvl="1" indent="-342900" algn="just" eaLnBrk="1" hangingPunct="1">
              <a:spcBef>
                <a:spcPct val="20000"/>
              </a:spcBef>
              <a:buFont typeface="Arial" charset="0"/>
              <a:buChar char="•"/>
            </a:pPr>
            <a:r>
              <a:rPr lang="en-US" dirty="0" smtClean="0">
                <a:cs typeface="Arial" charset="0"/>
              </a:rPr>
              <a:t>Qualification is </a:t>
            </a:r>
            <a:r>
              <a:rPr lang="en-AU" dirty="0" smtClean="0">
                <a:cs typeface="Arial" charset="0"/>
              </a:rPr>
              <a:t>identical to that awarded to an on-campus student</a:t>
            </a:r>
            <a:r>
              <a:rPr lang="en-US" dirty="0" smtClean="0">
                <a:cs typeface="Arial" charset="0"/>
              </a:rPr>
              <a:t> </a:t>
            </a:r>
          </a:p>
          <a:p>
            <a:pPr marL="342900" indent="-342900" algn="just">
              <a:spcBef>
                <a:spcPct val="20000"/>
              </a:spcBef>
            </a:pPr>
            <a:endParaRPr lang="en-US" dirty="0">
              <a:cs typeface="Arial" charset="0"/>
            </a:endParaRPr>
          </a:p>
          <a:p>
            <a:pPr marL="342900" indent="-342900" algn="just">
              <a:spcBef>
                <a:spcPct val="20000"/>
              </a:spcBef>
              <a:buFont typeface="Arial" charset="0"/>
              <a:buNone/>
            </a:pPr>
            <a:endParaRPr lang="en-US" dirty="0">
              <a:cs typeface="Arial" charset="0"/>
            </a:endParaRPr>
          </a:p>
          <a:p>
            <a:pPr marL="342900" indent="-342900" algn="just">
              <a:spcBef>
                <a:spcPct val="20000"/>
              </a:spcBef>
              <a:buFont typeface="Arial" charset="0"/>
              <a:buNone/>
            </a:pPr>
            <a:endParaRPr lang="en-US"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animEffect transition="in" filter="fade">
                                      <p:cBhvr>
                                        <p:cTn id="11" dur="2000"/>
                                        <p:tgtEl>
                                          <p:spTgt spid="4099">
                                            <p:txEl>
                                              <p:pRg st="2" end="2"/>
                                            </p:txEl>
                                          </p:spTgt>
                                        </p:tgtEl>
                                      </p:cBhvr>
                                    </p:animEffect>
                                  </p:childTnLst>
                                </p:cTn>
                              </p:par>
                            </p:childTnLst>
                          </p:cTn>
                        </p:par>
                        <p:par>
                          <p:cTn id="12" fill="hold">
                            <p:stCondLst>
                              <p:cond delay="2500"/>
                            </p:stCondLst>
                            <p:childTnLst>
                              <p:par>
                                <p:cTn id="13" presetID="10" presetClass="entr" presetSubtype="0" fill="hold" nodeType="afterEffect">
                                  <p:stCondLst>
                                    <p:cond delay="0"/>
                                  </p:stCondLst>
                                  <p:childTnLst>
                                    <p:set>
                                      <p:cBhvr>
                                        <p:cTn id="14" dur="1" fill="hold">
                                          <p:stCondLst>
                                            <p:cond delay="0"/>
                                          </p:stCondLst>
                                        </p:cTn>
                                        <p:tgtEl>
                                          <p:spTgt spid="4099">
                                            <p:txEl>
                                              <p:pRg st="4" end="4"/>
                                            </p:txEl>
                                          </p:spTgt>
                                        </p:tgtEl>
                                        <p:attrNameLst>
                                          <p:attrName>style.visibility</p:attrName>
                                        </p:attrNameLst>
                                      </p:cBhvr>
                                      <p:to>
                                        <p:strVal val="visible"/>
                                      </p:to>
                                    </p:set>
                                    <p:animEffect transition="in" filter="fade">
                                      <p:cBhvr>
                                        <p:cTn id="15" dur="2000"/>
                                        <p:tgtEl>
                                          <p:spTgt spid="4099">
                                            <p:txEl>
                                              <p:pRg st="4" end="4"/>
                                            </p:txEl>
                                          </p:spTgt>
                                        </p:tgtEl>
                                      </p:cBhvr>
                                    </p:animEffect>
                                  </p:childTnLst>
                                </p:cTn>
                              </p:par>
                            </p:childTnLst>
                          </p:cTn>
                        </p:par>
                        <p:par>
                          <p:cTn id="16" fill="hold">
                            <p:stCondLst>
                              <p:cond delay="4500"/>
                            </p:stCondLst>
                            <p:childTnLst>
                              <p:par>
                                <p:cTn id="17" presetID="10" presetClass="entr" presetSubtype="0" fill="hold" nodeType="after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animEffect transition="in" filter="fade">
                                      <p:cBhvr>
                                        <p:cTn id="19" dur="2000"/>
                                        <p:tgtEl>
                                          <p:spTgt spid="4099">
                                            <p:txEl>
                                              <p:pRg st="6" end="6"/>
                                            </p:txEl>
                                          </p:spTgt>
                                        </p:tgtEl>
                                      </p:cBhvr>
                                    </p:animEffect>
                                  </p:childTnLst>
                                </p:cTn>
                              </p:par>
                            </p:childTnLst>
                          </p:cTn>
                        </p:par>
                        <p:par>
                          <p:cTn id="20" fill="hold">
                            <p:stCondLst>
                              <p:cond delay="6500"/>
                            </p:stCondLst>
                            <p:childTnLst>
                              <p:par>
                                <p:cTn id="21" presetID="10" presetClass="entr" presetSubtype="0" fill="hold" nodeType="afterEffect">
                                  <p:stCondLst>
                                    <p:cond delay="0"/>
                                  </p:stCondLst>
                                  <p:childTnLst>
                                    <p:set>
                                      <p:cBhvr>
                                        <p:cTn id="22" dur="1" fill="hold">
                                          <p:stCondLst>
                                            <p:cond delay="0"/>
                                          </p:stCondLst>
                                        </p:cTn>
                                        <p:tgtEl>
                                          <p:spTgt spid="4099">
                                            <p:txEl>
                                              <p:pRg st="8" end="8"/>
                                            </p:txEl>
                                          </p:spTgt>
                                        </p:tgtEl>
                                        <p:attrNameLst>
                                          <p:attrName>style.visibility</p:attrName>
                                        </p:attrNameLst>
                                      </p:cBhvr>
                                      <p:to>
                                        <p:strVal val="visible"/>
                                      </p:to>
                                    </p:set>
                                    <p:animEffect transition="in" filter="fade">
                                      <p:cBhvr>
                                        <p:cTn id="23" dur="2000"/>
                                        <p:tgtEl>
                                          <p:spTgt spid="4099">
                                            <p:txEl>
                                              <p:pRg st="8" end="8"/>
                                            </p:txEl>
                                          </p:spTgt>
                                        </p:tgtEl>
                                      </p:cBhvr>
                                    </p:animEffect>
                                  </p:childTnLst>
                                </p:cTn>
                              </p:par>
                            </p:childTnLst>
                          </p:cTn>
                        </p:par>
                        <p:par>
                          <p:cTn id="24" fill="hold">
                            <p:stCondLst>
                              <p:cond delay="8500"/>
                            </p:stCondLst>
                            <p:childTnLst>
                              <p:par>
                                <p:cTn id="25" presetID="10" presetClass="entr" presetSubtype="0" fill="hold" nodeType="afterEffect">
                                  <p:stCondLst>
                                    <p:cond delay="0"/>
                                  </p:stCondLst>
                                  <p:childTnLst>
                                    <p:set>
                                      <p:cBhvr>
                                        <p:cTn id="26" dur="1" fill="hold">
                                          <p:stCondLst>
                                            <p:cond delay="0"/>
                                          </p:stCondLst>
                                        </p:cTn>
                                        <p:tgtEl>
                                          <p:spTgt spid="4099">
                                            <p:txEl>
                                              <p:pRg st="10" end="10"/>
                                            </p:txEl>
                                          </p:spTgt>
                                        </p:tgtEl>
                                        <p:attrNameLst>
                                          <p:attrName>style.visibility</p:attrName>
                                        </p:attrNameLst>
                                      </p:cBhvr>
                                      <p:to>
                                        <p:strVal val="visible"/>
                                      </p:to>
                                    </p:set>
                                    <p:animEffect transition="in" filter="fade">
                                      <p:cBhvr>
                                        <p:cTn id="27" dur="2000"/>
                                        <p:tgtEl>
                                          <p:spTgt spid="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0070C0"/>
                </a:solidFill>
                <a:latin typeface="Arial" charset="0"/>
                <a:cs typeface="Arial" charset="0"/>
              </a:rPr>
              <a:t>How does it work?</a:t>
            </a:r>
            <a:endParaRPr lang="en-US" sz="3600" b="1" dirty="0" smtClean="0">
              <a:solidFill>
                <a:srgbClr val="0070C0"/>
              </a:solidFill>
              <a:latin typeface="Arial" charset="0"/>
              <a:cs typeface="Arial" charset="0"/>
            </a:endParaRPr>
          </a:p>
        </p:txBody>
      </p:sp>
      <p:sp>
        <p:nvSpPr>
          <p:cNvPr id="3" name="Content Placeholder 2"/>
          <p:cNvSpPr>
            <a:spLocks noGrp="1"/>
          </p:cNvSpPr>
          <p:nvPr>
            <p:ph idx="1"/>
          </p:nvPr>
        </p:nvSpPr>
        <p:spPr>
          <a:xfrm>
            <a:off x="323528" y="1124744"/>
            <a:ext cx="8229600" cy="4896544"/>
          </a:xfrm>
        </p:spPr>
        <p:txBody>
          <a:bodyPr/>
          <a:lstStyle/>
          <a:p>
            <a:r>
              <a:rPr lang="en-US" sz="2400" dirty="0" smtClean="0"/>
              <a:t>Libraries are offering a range of services for online students including:</a:t>
            </a:r>
          </a:p>
          <a:p>
            <a:pPr lvl="1"/>
            <a:r>
              <a:rPr lang="en-US" sz="2400" dirty="0" smtClean="0"/>
              <a:t>Regular drop-in sessions</a:t>
            </a:r>
          </a:p>
          <a:p>
            <a:pPr lvl="1"/>
            <a:r>
              <a:rPr lang="en-US" sz="2400" dirty="0" smtClean="0"/>
              <a:t>One-off Library Information sessions</a:t>
            </a:r>
          </a:p>
          <a:p>
            <a:pPr lvl="1"/>
            <a:r>
              <a:rPr lang="en-US" sz="2400" dirty="0" smtClean="0"/>
              <a:t>Promotion of existing services/programs to online </a:t>
            </a:r>
            <a:r>
              <a:rPr lang="en-US" sz="2400" dirty="0" smtClean="0"/>
              <a:t>students</a:t>
            </a:r>
            <a:endParaRPr lang="en-US" sz="2400" dirty="0" smtClean="0"/>
          </a:p>
          <a:p>
            <a:pPr marL="342900" lvl="1" indent="-342900">
              <a:buFont typeface="Arial"/>
              <a:buChar char="•"/>
            </a:pPr>
            <a:r>
              <a:rPr lang="en-US" sz="2400" dirty="0" smtClean="0"/>
              <a:t>OUA provides information/resources pack and </a:t>
            </a:r>
            <a:r>
              <a:rPr lang="en-US" sz="2400" dirty="0" smtClean="0"/>
              <a:t>training</a:t>
            </a:r>
          </a:p>
          <a:p>
            <a:pPr>
              <a:buNone/>
            </a:pPr>
            <a:r>
              <a:rPr lang="en-US" sz="2800" i="1" dirty="0" smtClean="0"/>
              <a:t>	</a:t>
            </a:r>
            <a:r>
              <a:rPr lang="en-US" sz="2800" b="1" i="1" dirty="0" smtClean="0"/>
              <a:t>We </a:t>
            </a:r>
            <a:r>
              <a:rPr lang="en-US" sz="2800" b="1" i="1" dirty="0" smtClean="0"/>
              <a:t>will promote to our students whatever resources/services each library is willing to offer</a:t>
            </a:r>
            <a:r>
              <a:rPr lang="en-US" sz="2800" b="1" i="1" dirty="0" smtClean="0"/>
              <a:t>!</a:t>
            </a:r>
            <a:endParaRPr lang="en-US" sz="2800" b="1" dirty="0" smtClean="0"/>
          </a:p>
          <a:p>
            <a:pPr lvl="1"/>
            <a:r>
              <a:rPr lang="en-US" sz="2400" dirty="0" smtClean="0"/>
              <a:t>	W</a:t>
            </a:r>
            <a:r>
              <a:rPr lang="en-US" sz="2400" dirty="0" smtClean="0"/>
              <a:t>ebsite</a:t>
            </a:r>
            <a:r>
              <a:rPr lang="en-US" sz="2400" dirty="0" smtClean="0"/>
              <a:t>: </a:t>
            </a:r>
            <a:r>
              <a:rPr lang="en-US" sz="2400" dirty="0" smtClean="0">
                <a:hlinkClick r:id="rId2"/>
              </a:rPr>
              <a:t>www.open.edu.au/libraryconnect</a:t>
            </a:r>
            <a:r>
              <a:rPr lang="en-US" sz="2400" dirty="0" smtClean="0"/>
              <a:t> </a:t>
            </a:r>
          </a:p>
          <a:p>
            <a:pPr lvl="1"/>
            <a:r>
              <a:rPr lang="en-US" sz="2400" dirty="0" smtClean="0"/>
              <a:t>	</a:t>
            </a:r>
            <a:r>
              <a:rPr lang="en-US" sz="2400" dirty="0" smtClean="0"/>
              <a:t>Targeted communication </a:t>
            </a:r>
            <a:r>
              <a:rPr lang="en-US" sz="2400" dirty="0" smtClean="0"/>
              <a:t>to students within the postcode regions of participating libraries. </a:t>
            </a:r>
          </a:p>
          <a:p>
            <a:pPr marL="342900" lvl="1" indent="-342900">
              <a:buFont typeface="Arial"/>
              <a:buChar char="•"/>
            </a:pPr>
            <a:endParaRPr lang="en-US" sz="2400" dirty="0" smtClean="0"/>
          </a:p>
          <a:p>
            <a:pPr>
              <a:buNone/>
            </a:pPr>
            <a:endParaRPr lang="en-US" sz="2800" dirty="0" smtClean="0"/>
          </a:p>
          <a:p>
            <a:pPr>
              <a:buNone/>
            </a:pPr>
            <a:r>
              <a:rPr lang="en-US" sz="28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1000"/>
                                        <p:tgtEl>
                                          <p:spTgt spid="3">
                                            <p:txEl>
                                              <p:pRg st="1" end="1"/>
                                            </p:txEl>
                                          </p:spTgt>
                                        </p:tgtEl>
                                      </p:cBhvr>
                                    </p:animEffect>
                                  </p:childTnLst>
                                </p:cTn>
                              </p:par>
                            </p:childTnLst>
                          </p:cTn>
                        </p:par>
                        <p:par>
                          <p:cTn id="12" fill="hold">
                            <p:stCondLst>
                              <p:cond delay="1500"/>
                            </p:stCondLst>
                            <p:childTnLst>
                              <p:par>
                                <p:cTn id="13" presetID="9"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1000"/>
                                        <p:tgtEl>
                                          <p:spTgt spid="3">
                                            <p:txEl>
                                              <p:pRg st="2" end="2"/>
                                            </p:txEl>
                                          </p:spTgt>
                                        </p:tgtEl>
                                      </p:cBhvr>
                                    </p:animEffect>
                                  </p:childTnLst>
                                </p:cTn>
                              </p:par>
                            </p:childTnLst>
                          </p:cTn>
                        </p:par>
                        <p:par>
                          <p:cTn id="16" fill="hold">
                            <p:stCondLst>
                              <p:cond delay="2500"/>
                            </p:stCondLst>
                            <p:childTnLst>
                              <p:par>
                                <p:cTn id="17" presetID="9"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2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dissolve">
                                      <p:cBhvr>
                                        <p:cTn id="36" dur="500"/>
                                        <p:tgtEl>
                                          <p:spTgt spid="3">
                                            <p:txEl>
                                              <p:pRg st="6" end="6"/>
                                            </p:txEl>
                                          </p:spTgt>
                                        </p:tgtEl>
                                      </p:cBhvr>
                                    </p:animEffect>
                                  </p:childTnLst>
                                </p:cTn>
                              </p:par>
                            </p:childTnLst>
                          </p:cTn>
                        </p:par>
                        <p:par>
                          <p:cTn id="37" fill="hold">
                            <p:stCondLst>
                              <p:cond delay="500"/>
                            </p:stCondLst>
                            <p:childTnLst>
                              <p:par>
                                <p:cTn id="38" presetID="9" presetClass="entr" presetSubtype="0" fill="hold" nodeType="after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dissolve">
                                      <p:cBhvr>
                                        <p:cTn id="4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sz="3600" b="1" dirty="0" smtClean="0">
                <a:solidFill>
                  <a:srgbClr val="0070C0"/>
                </a:solidFill>
                <a:latin typeface="Arial" charset="0"/>
                <a:cs typeface="Arial" charset="0"/>
              </a:rPr>
              <a:t>Questions? </a:t>
            </a:r>
            <a:br>
              <a:rPr lang="en-US" sz="3600" b="1" dirty="0" smtClean="0">
                <a:solidFill>
                  <a:srgbClr val="0070C0"/>
                </a:solidFill>
                <a:latin typeface="Arial" charset="0"/>
                <a:cs typeface="Arial" charset="0"/>
              </a:rPr>
            </a:br>
            <a:endParaRPr lang="en-US" sz="3600" b="1" dirty="0" smtClean="0">
              <a:solidFill>
                <a:srgbClr val="0070C0"/>
              </a:solidFill>
              <a:latin typeface="Arial" charset="0"/>
              <a:cs typeface="Arial" charset="0"/>
            </a:endParaRPr>
          </a:p>
        </p:txBody>
      </p:sp>
      <p:sp>
        <p:nvSpPr>
          <p:cNvPr id="3" name="Content Placeholder 2"/>
          <p:cNvSpPr>
            <a:spLocks noGrp="1"/>
          </p:cNvSpPr>
          <p:nvPr>
            <p:ph idx="1"/>
          </p:nvPr>
        </p:nvSpPr>
        <p:spPr/>
        <p:txBody>
          <a:bodyPr/>
          <a:lstStyle/>
          <a:p>
            <a:pPr algn="ctr">
              <a:buNone/>
            </a:pPr>
            <a:endParaRPr lang="en-US" b="1" dirty="0">
              <a:latin typeface="Arial" pitchFamily="34" charset="0"/>
              <a:cs typeface="Arial" pitchFamily="34" charset="0"/>
            </a:endParaRPr>
          </a:p>
        </p:txBody>
      </p:sp>
      <p:sp>
        <p:nvSpPr>
          <p:cNvPr id="1026" name="AutoShape 2" descr="data:image/jpg;base64,/9j/4AAQSkZJRgABAQAAAQABAAD/2wCEAAkGBhQSEBQSEBQVFBQVFBIQEBUVFBUVFRQVFBIYFRQVFRQXHCYeFxkkGRYXHy8gIycpLCwsFh4xNTAqNSYrLCkBCQoKDgwOGg8PGikkHCQpMi8tNSktKS8pKTUsKiw1NSk1KSwsKjUpLyovLywsKiktLCkpKiwsKSkpLCksNCwsLP/AABEIAOEA4QMBIgACEQEDEQH/xAAbAAEAAgMBAQAAAAAAAAAAAAAABQYCAwQHAf/EAEUQAAIBAgMFBQMKBQMBCQEAAAECAAMRBBIhBQYxQXETIlFhgTKRoQcUI1JygpKiscEzQmKy0Rbh8EMXJHODk8LS4vEV/8QAGgEBAAMBAQEAAAAAAAAAAAAAAAECBQQDBv/EACsRAQACAgEDAgMJAQAAAAAAAAABAgMRBBIhMUFRBROxImFxkaHB0fDxM//aAAwDAQACEQMRAD8A9xiIgIiICIiAiIgIiICIiAiJpr4kILn0HM9IG6fGYDjpIurj2PDujy4++ac3/DrK9SdJY4lfrCfRiFPMSLDT7mkbTpLAz7IpKpHA2/54Ttw+KvodD+vSWiUTDoiIkoIiICIiAiIgIiICIiAiIgIiICIiAiIgIiIGrE4gIpY8vieQkFUrFiWbifh5DynVtmtdlXkBmPU6D4A++cAMrK0NoafWqAKWYhVGrMxCqo82OgmpqoVSznKqqzufBVBLH0AM8e3j3kfF1C9Q5aQJ7GmT3KY5E8jUI4tx5DSQPVf9W4O9vndC/D+ILfi4fGStOqGUMpDKdVZSGVh4hhoRPAVqg6BhfkLjXpJ7dXeNsHVBuexY/T0+VudRRydeNxxAsb8mh7Fmn3NNd/A3HEEcCDqCPIjWfbyEpfC18y+Y0PWbpF4CrZ7fWFvUaj95KS8KyRESUEREBERAREQEREBERAREQEREBERAREQK/tE/Sv6D3KJzzp2kv0reeU/lA/ac8osjt48M9TB16VEZqlRBSQeJeoim55DKTc+F5Jbs7hYbCKpyLVrWGeq6gm/PID/DXyGviTMqNTKynwYE9L6/CWSTCJcuL2ZSqoUq00dDoVZFYH0InkG/u5wwVVXo37CoSEuSTTcC5p5jxBAJF9dGHKe0yv7+bO7bZ9cW1Re2T7VLv6egI9ZMoQu5mN7TA0STcpmoN/5Zsv5Ckm7yn/JtVvh668hWRh9+lY/2CW+UXhspvYg+BB+MnJX24GT8tVEvsREsqREQEREBERAREQEREBERARE+M1tTw4mB9iVvF77UwbUUar/VcIh6E3JHna00Lvwb96gbf01AT7io/WdUcPNMb6fo4552CJ11fVa4kbsreCliLimSHAuyMMrgcL25jzFxJKc9q2pOrRqXVW9bxus7hC7ZH0i+aH8rf/acN5172EpRFcC4osHqAak0W7la3mFOfrTE4wRxBBBAII1BBFwQfAjWecvSH2T2zsRnQeI7rdRz9RrICbKGIKG69COR6yIJdW1sUWrCkAbJT7apobXdilMX6LVP3ROdaxsVuSpBVgTcEEWI1lP3u3VxOLxnzqhiVoHs6dNBmrqy5MxPepjW7MTJjYOBxFGmVxWK+dHTKexFMr4g1L5qnVgIGe7u76YNKiI7OHdXBcAMAtMIqkro3M3sOPCSwM05pkGkJb6S3YDxIHx1+F5PyvYbEZGDWvxHG3Hn1krS2oh55T4EfvwloVl2RESyCIiAiIgIiICIiAiIgIiICVff/HlMOlMH+K+VvNFUsw6GwB6y0SkfKapC4duQeovq1O4/tM6eJETmrtzcuZjDbSJwIFp3KokFgsZpO5cXN3J7vna0mWradRqLrWpGz0znXztxU+RGh6z0OjtHOisvBlVhz0YXH6zzPaeIuJeN3QRg8Pfj2NO/4RMvm94rLY4EdO4SVVswIbUEEEciDoRaUdK5wVX5tWJ7HU4aoeCpf2W8gTby48Dpd5x7U2XTxFM06o04qRoyNyZTyP68DcTNaaNzefHUG9wRyIPMT6Kpldr7IxmDv2P0tHU91c4H2qXtIfNDaaV33UaVaVjzy1APy1Bce+V0na1CrMrypPv9RHs03Y8hnp6+687tkbXxGIGbsVw9K9g1TNVqv49nT7igf1NceAMaTtYBICr8oOAWv2DYqnmtqw71EG/sGst1zfDxIkw2FVxZlFQcSHAZepW2X4TKrh1K5Hp02S3sNSplbfZK2tIG9WuoZSGU6qykMrDxVhofQzpwCZqqjwOY/d/3tKBtXdephXWrsjtafaOEq4eiSyZmuVdabXUJoQ2bRbg3Ava/7p7PxSJnxzUjUIAC0ky5RxIdgcrNw9lQBbnxiINp8T7ES6pERAREQEREBERAREQEREBIXe/YpxOFemts4tUpX0GdeAJ5Ai6385NGRm1trU6WlR1XnYnU9FGpl6TaLRNfKmSKzWYt4eQ0qpS6tcMDZgdCCOII5ETcMdLDvDisJiDfJW7TQCrTVVNhyYVGGcdR0IlZGy3J0t79fd4zXra1u8xqWRata+J7NtCi+IqLRp6tUOXoP5mPgALn/wDZ69hsAFULwCgKo8gLD4Snbn4rDYRD2odazXD1mRmQre4COtwi2tobG/G+kueD2rRq/wAKrTfn3HVj7gbicXK65nvE6h28XoiO0xuW9aCjlM8s1PiQPOazjPKcTtdBpg8QJzYjZyNxAPUA/rMlxniJ8xuJtRqMp1VHYdQpIkx3RM6UPG77ooq/N6IshNOnV7gXtC2QNktcpe5vfW3AXvJKoCCQSSRoSTcm2lyfGeY4ag9SktKmCzvlAA4kqhc9dFMvG7m3lxVEMD9IqjtV5+GceKnx5HSdHKxRitEV9nPxctstZm3u598t3DisK7Csy9grVexNuyq2FyX5lrAgE3A8Nbzl+TJanzNy1+zNY/Nwb6KEtUyjkufSw0urSx1aYYFWAZWBVgRcEEWIPlabMOoVQigKqAKigWAUcABON1pPZCk1hbkGJ6Wt+plilcqbfwmCpBsRXpoX143ZiOSUx3mt5CduH3lpVKaVEDlXVaiXXKSrC6khiCNDwlo7IS0TlwWPFXNYEWtxtz6EzqkoIiICIiAiIgIiICIiAnxmAFzoBqTPsp3yg7TIFPDqbdpmep5opAC9Cx1+zbnPXDinLeKQ8s2WMVJvLh3i+UHU08MbLwNXm3/hg8B/UfTxlYXaAZiSbseJJJYnzJ1MjsZhu/8AGT+zthCngamIqDv1uzSgD/KhqKQ3VrZugHiZrz04dVrH8yyK9Wbd7T/EMEN5tUT5QpToFOdWOPVyZLejKlUImOI7NtXVSfEqL++Z5JG4ii9WqtGl7bmwubAAC7Mx5AAEymW8Qtix9TvobZ7M9ypUX75Yfhe4kthd6WHtKKq/WTuuOqE2PoRIir8nOJy5qdWk5t7JD07nwDd74gSuY5MVhG+npPS10Yi9M9Kq3XlwJB8pxR8rN7fu79ZcPv8As9Pwm8NCobBwrfVqdxvc2h9CZ3YinmRl+srKPvKR+88npb0oRaqFI9LSR2ZtkMbYQ4gnjloXdb+a6oOptPG/EiO8T+b1py5ntMfk4t2QKWIw9QnSnUVmHML2bozema9uOhk9X2FhsRjvneHD06dN2u1Nyi4qsDZnUDhSBuCQR2hvyF2htp7sV6dBq1S1IXCot89S7m1zl7q8zxPSXLC4dadNKSCy00WkvRBb48fUzx5eSt5jXl7cTHakTE+GnE1lpqz1GCqozMxNgBPtJwQGUhlPBlIKnoRoZ20MDTrZqdZVdSvssAQbNc8eY0N+Uqm82w02eprYTENRZvZoN9ItQ+QPIeLZuXCcbsWHE4VKqFKqJUQ8VdQw668D5jWbKNMKqqosqqqKPBVFlGuvACRm72Or1aOfE0kpEkdnlLAulvbam38PyF9eNhpeVVSeAv0kLJbYldFDBmAYtcAm2gAHP1kwDKgx8ZZdmYXs6YHP2m6n/HD0kwrLriIlkEREBERAREQEREBKN8o+DIahXHsjNRfyzEMh6XBHUrLzOTamzlr0Xo1PZdSp8R4MPMGxHmJ7YMny8kWeOfH8zHNXkzYPta1JOVRqdM9GYA/C8s292JBenRXQKO0I8L91B6AN7xK9WqnDMVqfxqFRbaaEqcytr/KRZvWZU8a1Y9rUN2cAnyFu6Pdaa969WWLekR9WRS/Timuu8y7qKzoCzRSM6FM6a+HFk8mWbd0cPmxlU/VpKo++9z/YJqY6Ts3EP/eq/wBil/dUnDn/AOdpaHG/6VXlVtoJ8ZARYi4OhHI9ZlNVetlGnEzHbTibdvClsxw1Atxv2SX/AEnZ80ULlUBQOAAAA9BNdLFG+s6pMzM+UREQru8Gy+3w9SlwYi6E8A6m638uXrIXZuN7Re8CtRLJXQ+0jgcx4HiDwIOkt+LXvdRKPicQ+IxVUq+Rad0putOkz8bWzOpJBIZrHThpKytCUP8AvOH5jT7Q1SimoeNRhmb0LXt6WnRTpuBZqmc/WNFFPqEIX4Cc9Si99KxHkKNEj8wY/GVS7sLSZzZAWPPwHU8BJStujRrU8mJBfvB+69SnlYA2ysjK3M6zRsHaDhhTdgwOgOQIQbXGi93x5DjLJLRCJROE3ZpUiMprEAghXxFaqNOH8V2MloiSgiIgIiICIiAiIgIiICIiB5pv4VbFVCqAtToorXAN27zXtzsrr/wSIw/AdB+kkd8sQ2H2g7MO7VVXW/Bh2Ypt7ivxHjInD6KOk3ceuiuvaGDk31237ykkqzfTryFrYvLPmHx2s6Mdo8OfJSfKcq1dJI7hH6Wu/L6JP7z+8r74jSWLcNfoqzeNUD8NNf8A5Tk5kdOOXXwp3eF5BnPjF0B9JpSuRwmL1CeJmK22Mkl4Tkw1G5ueH6zsgRG8GN7Kk781Tu/aOij3kSpbGw+WiPFiXPmOC/AX9ZIb54kuadFeLvmPQd1fib/dMIoFgOAsB0AsPgJWUwztNBE6XOk0yqX2kSNRxBBHUG4lxo1QyhhwIBHqJUlGkndhVr0yv1Tb0Oo/cekmJRKTiIl0EREBERAREQEREBERAREQK9v3gFqYCsWVSaa9qhIBKlSGJUngbAjTxnnuHFxPVttYfPhqyfWpVF96GeSbOqaKfEA/Ca3B+1jmPvZHO+zkifuatpYe4yjQsQgPhmYLf4zo2xghTxddFUKFqdwAWAUqrKAPCxmeP/lPg9M+51Mmd+8Blq0644OOxqfaW7IfVcw+6J6Wt05Ij8Va168UyhKS6S1fJu1ziaZGgak46srKf7RKzQNxLP8AJ4ArYljzakvuVj+8ty7xOGf76qcSkxmj++i5HCDzn1cKB5zIV18Yauo5iYbcbJz4mtYWHHnMKmL8JH7SxfZ0nqc1UkfaOi/EiBWalXtcZUfitPuL1F0/XOZIUxODYuGy09eLEsT4gaD9CfWSV5SVoYPUANzwHeboNT8BIndbGGthabtq16it17QsPyssmsDSz1VFr6knoP8AglV3KvSq43CMdaVbMv2QxpEjqBSPrHoLRO3Y9bLVA5MCvrxH7j1nHeAxBuOIII6jUSBbomFGqGUMOBAI9ReZz0VIiICIiAiIgIiICIiAiIgfGE8Vwoy3X6pZfwsV/ae1GeM44WxFceGIxA91d5qfDp72j8GX8RjtWfxMU18qj+Z6a/iqKP3nom9OyzUwtVLa5TUpn+pO+v6W9TPPNnpnxWGTxr0j+Fs//tnsjC4sefGOfbV66OBXdLbeNYOrcA+IvLhuOv0dY+NUD8NNf8yibLqHLbwuPcbT0DcFM+HqW5V3B/8ATpy/LrMY3nxLROVPxN3zRvKZDBnmRMhsOeQG9dY2pUV4u2b0BAH5mB+7LYmGA8+spWMxHbY6o/8ALS+jX7t1/uLn0kSOpVAAA4AADoNJ9vMM0ZpRdLbv0e87eACj11PwAlP2vR7DbwP8uKpAH7RXJ/dST3zg25vFiExD08PUdEUIpC8C+UFjw8wPuyr7d2tiKlSnVqO7vQK1aebkVcPbQf0iW9EPVLxeYdqG7y+ywDr9lhmHwMZpVKwbCr3plfqn4HUfv7pJys7FxGWsBycFfUar+/vlml4VkiIkoIiICIiAiIgIiICIiB8M8XxvfxFd1N1avXdT4hqzEH3T0Xevb/ZoaNI/SuLMR/01I4/aPL38tals/BINCOU2ODimtZyW9fDF5+es2ikenlx7qU77Rw4PJqje6jUsJ6rj8SKdJ6h4IjP+FSf2nlFTErQxNKqumSqjH7JYK/5WMvHyh47JgmQf9Z0ofdYln96Kw9ZXmY5tmpHv2/V68PLFcNp9u/6POtj4Y5R42F+ttZdfk4rWOJpHiGp1QPJlyH4pIDYmXnOmnizh8QtekL2urr9em1sy9dAR5gec7eRj+bSaR5Z3HzRjyRafD02Jz4LGpVRalNgytqCPiCORB0IPCdE+dmJidS+liYmNw49rY7saFSp9VSR5twUeptKRsillpXPFjmJ5m2gPqbn1kzv1i+7SoLxqPmPRNF/OQfumcCqAABwAAHQaSkrQzvExvMlUnQAnoCf0lVmQqHxPvn0Vj4n3z52D/Uf8Df4j5u/1H/A3+JI+Ez5eYNVAfsyQHtmyEgPl+tkPetodbcp9vAzDkWI4ghh1BuP0lxoVQyqw4MAw9ReUu8sW7uIvTKc0Nh9ltR+49JMIlLRESypERAREQEREBERASH3p2wcNhy6+2zLSp34Bm5noAT6SYnBtrZSYmi1GpezWsRoysDdWU+IIvL45rF4m0bjbzyRaaTFZ1Onn2EphySzXJOZiTckniSeZmvaWLWmLKdZJn5NagPdxht54cE+8VAPhOrB/JvRU3rvUrnwchaf4E4+pM2rc7H5iZlh1+H5JnupWy8E+NrpTQE0+0Ttqlu4qhgWGbgWIFgBrrLv8qdFjhabqCRTrqz2F7K1N1zHyBI98sdDBKgVUUKFtlAAAGvAAaCdWKS4HX9jM7JyrXyRf2amPi1pjmnu8Z2fjxoQdJYMLTFQcZZNobk4asSxp5HPF6R7Nj1A7reoMjP8As6IP0eLqAeDUkY+8Mv6TQrzqTHftLNyfD8m/s93NsvHnC4mmEa6VaiUqiciXIRXA5MCRrzAt4W9FEqextyKdGslZ6lSs6G6ZsqopIK3CKNTYmxJNpbBM7l5a5L7r/rS4eK+KnTb/ABTN46V8eCeC0FYdS7gfufSaby1Y7YqVXztmByhdDa4BJHLzM5/9N0/F/wAQ/wATimHbCu3kvsKpkDNbViFHRf8Aczq/05T8X/EP8TvwuARFCgcBz1PG+sRBMsP/AOh5QdoeU6uyHgPdHZDwHulkPNN9MTlx9LE2/hLSWt50nLZj90PfoT4SWYWJHgbe6TO0dgU6tR2db3sDryChbe6bae7NMKBd9Ao9ocgAOUrMJiVfvJDYWJy1gOTgoevFf3HrJL/TVPxf8Q/xMk3bpgghnuCCO8OINxyjUp2loiJZUiIgIiICIiAiIgJiwmUQNeWMsztFpO0aa8sydZlaLQlryRkmy0WjaNMFSbIiQkiIgfLRPs+EQF4vFotA0lJuEWn2AiIgIiICIiAiIgIiICIiAiIgIiICIiAiIgIiICIiAiIgIiICIiAiIgIiICIiAiIgf//Z"/>
          <p:cNvSpPr>
            <a:spLocks noChangeAspect="1" noChangeArrowheads="1"/>
          </p:cNvSpPr>
          <p:nvPr/>
        </p:nvSpPr>
        <p:spPr bwMode="auto">
          <a:xfrm>
            <a:off x="63500" y="-679450"/>
            <a:ext cx="1400175" cy="14001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g;base64,/9j/4AAQSkZJRgABAQAAAQABAAD/2wCEAAkGBhQSEBQSEBQVFBQVFBIQEBUVFBUVFRQVFBIYFRQVFRQXHCYeFxkkGRYXHy8gIycpLCwsFh4xNTAqNSYrLCkBCQoKDgwOGg8PGikkHCQpMi8tNSktKS8pKTUsKiw1NSk1KSwsKjUpLyovLywsKiktLCkpKiwsKSkpLCksNCwsLP/AABEIAOEA4QMBIgACEQEDEQH/xAAbAAEAAgMBAQAAAAAAAAAAAAAABQYCAwQHAf/EAEUQAAIBAgMFBQMKBQMBCQEAAAECAAMRBBIhBQYxQXETIlFhgTKRoQcUI1JygpKiscEzQmKy0Rbh8EMXJHODk8LS4vEV/8QAGgEBAAMBAQEAAAAAAAAAAAAAAAECBQQDBv/EACsRAQACAgEDAgMJAQAAAAAAAAABAgMRBBIhMUFRBROxImFxkaHB0fDxM//aAAwDAQACEQMRAD8A9xiIgIiICIiAiIgIiICIiAiJpr4kILn0HM9IG6fGYDjpIurj2PDujy4++ac3/DrK9SdJY4lfrCfRiFPMSLDT7mkbTpLAz7IpKpHA2/54Ttw+KvodD+vSWiUTDoiIkoIiICIiAiIgIiICIiAiIgIiICIiAiIgIiIGrE4gIpY8vieQkFUrFiWbifh5DynVtmtdlXkBmPU6D4A++cAMrK0NoafWqAKWYhVGrMxCqo82OgmpqoVSznKqqzufBVBLH0AM8e3j3kfF1C9Q5aQJ7GmT3KY5E8jUI4tx5DSQPVf9W4O9vndC/D+ILfi4fGStOqGUMpDKdVZSGVh4hhoRPAVqg6BhfkLjXpJ7dXeNsHVBuexY/T0+VudRRydeNxxAsb8mh7Fmn3NNd/A3HEEcCDqCPIjWfbyEpfC18y+Y0PWbpF4CrZ7fWFvUaj95KS8KyRESUEREBERAREQEREBERAREQEREBERAREQK/tE/Sv6D3KJzzp2kv0reeU/lA/ac8osjt48M9TB16VEZqlRBSQeJeoim55DKTc+F5Jbs7hYbCKpyLVrWGeq6gm/PID/DXyGviTMqNTKynwYE9L6/CWSTCJcuL2ZSqoUq00dDoVZFYH0InkG/u5wwVVXo37CoSEuSTTcC5p5jxBAJF9dGHKe0yv7+bO7bZ9cW1Re2T7VLv6egI9ZMoQu5mN7TA0STcpmoN/5Zsv5Ckm7yn/JtVvh668hWRh9+lY/2CW+UXhspvYg+BB+MnJX24GT8tVEvsREsqREQEREBERAREQEREBERARE+M1tTw4mB9iVvF77UwbUUar/VcIh6E3JHna00Lvwb96gbf01AT7io/WdUcPNMb6fo4552CJ11fVa4kbsreCliLimSHAuyMMrgcL25jzFxJKc9q2pOrRqXVW9bxus7hC7ZH0i+aH8rf/acN5172EpRFcC4osHqAak0W7la3mFOfrTE4wRxBBBAII1BBFwQfAjWecvSH2T2zsRnQeI7rdRz9RrICbKGIKG69COR6yIJdW1sUWrCkAbJT7apobXdilMX6LVP3ROdaxsVuSpBVgTcEEWI1lP3u3VxOLxnzqhiVoHs6dNBmrqy5MxPepjW7MTJjYOBxFGmVxWK+dHTKexFMr4g1L5qnVgIGe7u76YNKiI7OHdXBcAMAtMIqkro3M3sOPCSwM05pkGkJb6S3YDxIHx1+F5PyvYbEZGDWvxHG3Hn1krS2oh55T4EfvwloVl2RESyCIiAiIgIiICIiAiIgIiICVff/HlMOlMH+K+VvNFUsw6GwB6y0SkfKapC4duQeovq1O4/tM6eJETmrtzcuZjDbSJwIFp3KokFgsZpO5cXN3J7vna0mWradRqLrWpGz0znXztxU+RGh6z0OjtHOisvBlVhz0YXH6zzPaeIuJeN3QRg8Pfj2NO/4RMvm94rLY4EdO4SVVswIbUEEEciDoRaUdK5wVX5tWJ7HU4aoeCpf2W8gTby48Dpd5x7U2XTxFM06o04qRoyNyZTyP68DcTNaaNzefHUG9wRyIPMT6Kpldr7IxmDv2P0tHU91c4H2qXtIfNDaaV33UaVaVjzy1APy1Bce+V0na1CrMrypPv9RHs03Y8hnp6+687tkbXxGIGbsVw9K9g1TNVqv49nT7igf1NceAMaTtYBICr8oOAWv2DYqnmtqw71EG/sGst1zfDxIkw2FVxZlFQcSHAZepW2X4TKrh1K5Hp02S3sNSplbfZK2tIG9WuoZSGU6qykMrDxVhofQzpwCZqqjwOY/d/3tKBtXdephXWrsjtafaOEq4eiSyZmuVdabXUJoQ2bRbg3Ava/7p7PxSJnxzUjUIAC0ky5RxIdgcrNw9lQBbnxiINp8T7ES6pERAREQEREBERAREQEREBIXe/YpxOFemts4tUpX0GdeAJ5Ai6385NGRm1trU6WlR1XnYnU9FGpl6TaLRNfKmSKzWYt4eQ0qpS6tcMDZgdCCOII5ETcMdLDvDisJiDfJW7TQCrTVVNhyYVGGcdR0IlZGy3J0t79fd4zXra1u8xqWRata+J7NtCi+IqLRp6tUOXoP5mPgALn/wDZ69hsAFULwCgKo8gLD4Snbn4rDYRD2odazXD1mRmQre4COtwi2tobG/G+kueD2rRq/wAKrTfn3HVj7gbicXK65nvE6h28XoiO0xuW9aCjlM8s1PiQPOazjPKcTtdBpg8QJzYjZyNxAPUA/rMlxniJ8xuJtRqMp1VHYdQpIkx3RM6UPG77ooq/N6IshNOnV7gXtC2QNktcpe5vfW3AXvJKoCCQSSRoSTcm2lyfGeY4ag9SktKmCzvlAA4kqhc9dFMvG7m3lxVEMD9IqjtV5+GceKnx5HSdHKxRitEV9nPxctstZm3u598t3DisK7Csy9grVexNuyq2FyX5lrAgE3A8Nbzl+TJanzNy1+zNY/Nwb6KEtUyjkufSw0urSx1aYYFWAZWBVgRcEEWIPlabMOoVQigKqAKigWAUcABON1pPZCk1hbkGJ6Wt+plilcqbfwmCpBsRXpoX143ZiOSUx3mt5CduH3lpVKaVEDlXVaiXXKSrC6khiCNDwlo7IS0TlwWPFXNYEWtxtz6EzqkoIiICIiAiIgIiICIiAnxmAFzoBqTPsp3yg7TIFPDqbdpmep5opAC9Cx1+zbnPXDinLeKQ8s2WMVJvLh3i+UHU08MbLwNXm3/hg8B/UfTxlYXaAZiSbseJJJYnzJ1MjsZhu/8AGT+zthCngamIqDv1uzSgD/KhqKQ3VrZugHiZrz04dVrH8yyK9Wbd7T/EMEN5tUT5QpToFOdWOPVyZLejKlUImOI7NtXVSfEqL++Z5JG4ii9WqtGl7bmwubAAC7Mx5AAEymW8Qtix9TvobZ7M9ypUX75Yfhe4kthd6WHtKKq/WTuuOqE2PoRIir8nOJy5qdWk5t7JD07nwDd74gSuY5MVhG+npPS10Yi9M9Kq3XlwJB8pxR8rN7fu79ZcPv8As9Pwm8NCobBwrfVqdxvc2h9CZ3YinmRl+srKPvKR+88npb0oRaqFI9LSR2ZtkMbYQ4gnjloXdb+a6oOptPG/EiO8T+b1py5ntMfk4t2QKWIw9QnSnUVmHML2bozema9uOhk9X2FhsRjvneHD06dN2u1Nyi4qsDZnUDhSBuCQR2hvyF2htp7sV6dBq1S1IXCot89S7m1zl7q8zxPSXLC4dadNKSCy00WkvRBb48fUzx5eSt5jXl7cTHakTE+GnE1lpqz1GCqozMxNgBPtJwQGUhlPBlIKnoRoZ20MDTrZqdZVdSvssAQbNc8eY0N+Uqm82w02eprYTENRZvZoN9ItQ+QPIeLZuXCcbsWHE4VKqFKqJUQ8VdQw668D5jWbKNMKqqosqqqKPBVFlGuvACRm72Or1aOfE0kpEkdnlLAulvbam38PyF9eNhpeVVSeAv0kLJbYldFDBmAYtcAm2gAHP1kwDKgx8ZZdmYXs6YHP2m6n/HD0kwrLriIlkEREBERAREQEREBKN8o+DIahXHsjNRfyzEMh6XBHUrLzOTamzlr0Xo1PZdSp8R4MPMGxHmJ7YMny8kWeOfH8zHNXkzYPta1JOVRqdM9GYA/C8s292JBenRXQKO0I8L91B6AN7xK9WqnDMVqfxqFRbaaEqcytr/KRZvWZU8a1Y9rUN2cAnyFu6Pdaa969WWLekR9WRS/Timuu8y7qKzoCzRSM6FM6a+HFk8mWbd0cPmxlU/VpKo++9z/YJqY6Ts3EP/eq/wBil/dUnDn/AOdpaHG/6VXlVtoJ8ZARYi4OhHI9ZlNVetlGnEzHbTibdvClsxw1Atxv2SX/AEnZ80ULlUBQOAAAA9BNdLFG+s6pMzM+UREQru8Gy+3w9SlwYi6E8A6m638uXrIXZuN7Re8CtRLJXQ+0jgcx4HiDwIOkt+LXvdRKPicQ+IxVUq+Rad0putOkz8bWzOpJBIZrHThpKytCUP8AvOH5jT7Q1SimoeNRhmb0LXt6WnRTpuBZqmc/WNFFPqEIX4Cc9Si99KxHkKNEj8wY/GVS7sLSZzZAWPPwHU8BJStujRrU8mJBfvB+69SnlYA2ysjK3M6zRsHaDhhTdgwOgOQIQbXGi93x5DjLJLRCJROE3ZpUiMprEAghXxFaqNOH8V2MloiSgiIgIiICIiAiIgIiICIiB5pv4VbFVCqAtToorXAN27zXtzsrr/wSIw/AdB+kkd8sQ2H2g7MO7VVXW/Bh2Ypt7ivxHjInD6KOk3ceuiuvaGDk31237ykkqzfTryFrYvLPmHx2s6Mdo8OfJSfKcq1dJI7hH6Wu/L6JP7z+8r74jSWLcNfoqzeNUD8NNf8A5Tk5kdOOXXwp3eF5BnPjF0B9JpSuRwmL1CeJmK22Mkl4Tkw1G5ueH6zsgRG8GN7Kk781Tu/aOij3kSpbGw+WiPFiXPmOC/AX9ZIb54kuadFeLvmPQd1fib/dMIoFgOAsB0AsPgJWUwztNBE6XOk0yqX2kSNRxBBHUG4lxo1QyhhwIBHqJUlGkndhVr0yv1Tb0Oo/cekmJRKTiIl0EREBERAREQEREBERAREQK9v3gFqYCsWVSaa9qhIBKlSGJUngbAjTxnnuHFxPVttYfPhqyfWpVF96GeSbOqaKfEA/Ca3B+1jmPvZHO+zkifuatpYe4yjQsQgPhmYLf4zo2xghTxddFUKFqdwAWAUqrKAPCxmeP/lPg9M+51Mmd+8Blq0644OOxqfaW7IfVcw+6J6Wt05Ij8Va168UyhKS6S1fJu1ziaZGgak46srKf7RKzQNxLP8AJ4ArYljzakvuVj+8ty7xOGf76qcSkxmj++i5HCDzn1cKB5zIV18Yauo5iYbcbJz4mtYWHHnMKmL8JH7SxfZ0nqc1UkfaOi/EiBWalXtcZUfitPuL1F0/XOZIUxODYuGy09eLEsT4gaD9CfWSV5SVoYPUANzwHeboNT8BIndbGGthabtq16it17QsPyssmsDSz1VFr6knoP8AglV3KvSq43CMdaVbMv2QxpEjqBSPrHoLRO3Y9bLVA5MCvrxH7j1nHeAxBuOIII6jUSBbomFGqGUMOBAI9ReZz0VIiICIiAiIgIiICIiAiIgfGE8Vwoy3X6pZfwsV/ae1GeM44WxFceGIxA91d5qfDp72j8GX8RjtWfxMU18qj+Z6a/iqKP3nom9OyzUwtVLa5TUpn+pO+v6W9TPPNnpnxWGTxr0j+Fs//tnsjC4sefGOfbV66OBXdLbeNYOrcA+IvLhuOv0dY+NUD8NNf8yibLqHLbwuPcbT0DcFM+HqW5V3B/8ATpy/LrMY3nxLROVPxN3zRvKZDBnmRMhsOeQG9dY2pUV4u2b0BAH5mB+7LYmGA8+spWMxHbY6o/8ALS+jX7t1/uLn0kSOpVAAA4AADoNJ9vMM0ZpRdLbv0e87eACj11PwAlP2vR7DbwP8uKpAH7RXJ/dST3zg25vFiExD08PUdEUIpC8C+UFjw8wPuyr7d2tiKlSnVqO7vQK1aebkVcPbQf0iW9EPVLxeYdqG7y+ywDr9lhmHwMZpVKwbCr3plfqn4HUfv7pJys7FxGWsBycFfUar+/vlml4VkiIkoIiICIiAiIgIiICIiB8M8XxvfxFd1N1avXdT4hqzEH3T0Xevb/ZoaNI/SuLMR/01I4/aPL38tals/BINCOU2ODimtZyW9fDF5+es2ikenlx7qU77Rw4PJqje6jUsJ6rj8SKdJ6h4IjP+FSf2nlFTErQxNKqumSqjH7JYK/5WMvHyh47JgmQf9Z0ofdYln96Kw9ZXmY5tmpHv2/V68PLFcNp9u/6POtj4Y5R42F+ttZdfk4rWOJpHiGp1QPJlyH4pIDYmXnOmnizh8QtekL2urr9em1sy9dAR5gec7eRj+bSaR5Z3HzRjyRafD02Jz4LGpVRalNgytqCPiCORB0IPCdE+dmJidS+liYmNw49rY7saFSp9VSR5twUeptKRsillpXPFjmJ5m2gPqbn1kzv1i+7SoLxqPmPRNF/OQfumcCqAABwAAHQaSkrQzvExvMlUnQAnoCf0lVmQqHxPvn0Vj4n3z52D/Uf8Df4j5u/1H/A3+JI+Ez5eYNVAfsyQHtmyEgPl+tkPetodbcp9vAzDkWI4ghh1BuP0lxoVQyqw4MAw9ReUu8sW7uIvTKc0Nh9ltR+49JMIlLRESypERAREQEREBERASH3p2wcNhy6+2zLSp34Bm5noAT6SYnBtrZSYmi1GpezWsRoysDdWU+IIvL45rF4m0bjbzyRaaTFZ1Onn2EphySzXJOZiTckniSeZmvaWLWmLKdZJn5NagPdxht54cE+8VAPhOrB/JvRU3rvUrnwchaf4E4+pM2rc7H5iZlh1+H5JnupWy8E+NrpTQE0+0Ttqlu4qhgWGbgWIFgBrrLv8qdFjhabqCRTrqz2F7K1N1zHyBI98sdDBKgVUUKFtlAAAGvAAaCdWKS4HX9jM7JyrXyRf2amPi1pjmnu8Z2fjxoQdJYMLTFQcZZNobk4asSxp5HPF6R7Nj1A7reoMjP8As6IP0eLqAeDUkY+8Mv6TQrzqTHftLNyfD8m/s93NsvHnC4mmEa6VaiUqiciXIRXA5MCRrzAt4W9FEqextyKdGslZ6lSs6G6ZsqopIK3CKNTYmxJNpbBM7l5a5L7r/rS4eK+KnTb/ABTN46V8eCeC0FYdS7gfufSaby1Y7YqVXztmByhdDa4BJHLzM5/9N0/F/wAQ/wATimHbCu3kvsKpkDNbViFHRf8Aczq/05T8X/EP8TvwuARFCgcBz1PG+sRBMsP/AOh5QdoeU6uyHgPdHZDwHulkPNN9MTlx9LE2/hLSWt50nLZj90PfoT4SWYWJHgbe6TO0dgU6tR2db3sDryChbe6bae7NMKBd9Ao9ocgAOUrMJiVfvJDYWJy1gOTgoevFf3HrJL/TVPxf8Q/xMk3bpgghnuCCO8OINxyjUp2loiJZUiIgIiICIiAiIgJiwmUQNeWMsztFpO0aa8sydZlaLQlryRkmy0WjaNMFSbIiQkiIgfLRPs+EQF4vFotA0lJuEWn2AiIgIiICIiAiIgIiICIiAiIgIiICIiAiIgIiICIiAiIgIiICIiAiIgIiICIiAiIgf//Z"/>
          <p:cNvSpPr>
            <a:spLocks noChangeAspect="1" noChangeArrowheads="1"/>
          </p:cNvSpPr>
          <p:nvPr/>
        </p:nvSpPr>
        <p:spPr bwMode="auto">
          <a:xfrm>
            <a:off x="63500" y="-679450"/>
            <a:ext cx="1400175" cy="14001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g;base64,/9j/4AAQSkZJRgABAQAAAQABAAD/2wBDAAkGBwgHBgkIBwgKCgkLDRYPDQwMDRsUFRAWIB0iIiAdHx8kKDQsJCYxJx8fLT0tMTU3Ojo6Iys/RD84QzQ5Ojf/2wBDAQoKCg0MDRoPDxo3JR8lNzc3Nzc3Nzc3Nzc3Nzc3Nzc3Nzc3Nzc3Nzc3Nzc3Nzc3Nzc3Nzc3Nzc3Nzc3Nzc3Nzf/wAARCABgAQ8DASIAAhEBAxEB/8QAHAAAAQUBAQEAAAAAAAAAAAAABQABAwQGAgcI/8QAQhAAAQQBAQYDBQQFCgcAAAAAAQACAwQRBQYSITFBURMiYQcycYGRFEKh0RVDUrHBFiMzRFNUYnKSsyQ2dIKy4fD/xAAaAQEAAgMBAAAAAAAAAAAAAAAAAwQBAgUG/8QAJhEBAAIBAwQCAQUAAAAAAAAAAAECAwQREgUhMVETQRQyQoGhsf/aAAwDAQACEQMRAD8A9ryorI34HD0Uiq6hG6SA7r9zA4lAO0622tZdFK3dDzwPdG85WX8SBpHiyb+6cjdGURZrcAAbggDqQUBhLKpV9QjnB8IsfjmGu4/QqyyVkmd08uY6oJOazWvPc23uEnGM4Wied1pIHEIDefHZlInh445oAM9gssV67GF8tiQMYB+JKvXKktOQRzFpOMgjqrlKvWok25ogXt/oyeYKpXLL7MxlmI/IIynoag6tPExx8rnhv1WrzxWN0ehLqWoQ2HAtp13bwJ/WO6Y9FsUYC9fDHQsD3loyq+gQVxPLIx++8DqOSv6nSFxjQX7m6uNN08UnyOEm/v8ADCAjlC7M8zLoY2TDc8lHtLtHp2zdE2tRmwTwjhZxfKezR/HkvFNo/aLq+r2HmtilXz5WRnzY9XflhR3yVp5XNLosuo717R7ex7RakIXtrmVrGkZcS4BC9Mm0ySUvtX6zGg+4ZQC5eDyahakcXPlcXHmTxyuRcnH3/wAAoJ1PqHTr0Wu3e/8AT6mrW6kwDa1iGQAYAY8HCllOYnjrhfLtbVbEbwQ4ZHIjgfqtrs77QtRpvbFPM+eHrHKcn5FbV1MfcI8vRbxG+O271vSnsbK8EkH1RVZbTNRg1hkdqkTx94dWnsVopzIKkhjGX7h3QOpwrETExvDjWpakzW3mAjU9YeJXQVSAG8HP7n0Ql1qbifFcCey5dXniH85DI3uS0q5pdSnZBNpzickNYDgfErLVHX1S3E7ImLh2cMrQaZqLLrMEbsjeY6fJZWYQttzsrEuhY7da49e6t6VvtvR7hwXZHDsgMapwnY8jLe6IwSNfE0tORhCpY7I3m+8CeZXFm+3RKHizeeWR25DEOb3dvzQHCcc1z4rP22/VY1923Y89mUlx47reDW+gC5Esv9o75HCDagg8iCnWNit2Ij5Jnj55RnTNY8Z4hsgB59144A+iAhqMj46znRnBCh0uWWRh8V+8muWIJd6uc5VOpY+zSOY3zBAbWc1u66awYGO/mozgjuevyWhWSs1rTZXulrTjLic+GSOfcIK/VL4c1Q16WeLSrAqOeyy5u4wtb5mk8Mgd0W2B0FlDZmNt+B5szvfLK6xkycTwyTxHBBACWuDgSHDkQikGoyOZvOIE8fEO/aHqhjg0PcGHLQSAe4UcsnhQvkJ4NaSUGzp2WW6zJozwcOPoeoTurxOdktGUB2EsOs6EZD7n2h4Ye44fxytFlAD1yCV0kYijJYB91Cf0Xbt2q0Rjcyvv5mJ4ZHZFdoJHsnjDHENLeiDmeUW6h8R2PGGeKDaRsbGwMjaGtaMADoF0myllBS1VpdE3BI490OfqMOi6dc1C28iCvGXu48T2A9SeCKXoxNDgOHD1Xlftauvr0aWmscQ2xKZZG55hg4A+mXA/Ja3txrMp9Ni+bLFPbAbSazd2g1KTULzsyPOGxg+WNvRoQs5xxBUyS50zMzvL2VaRSvGvhDybyzlNg9lrNhtlItpJbM1206CpXeGYj96R2MkZPIAfvW5seyfR7VFztNt2K1ke69z/ABGE/wCIdvgpK4bTG6hl6ngx34S8aCsdvTkmmrSVrM1aw3dlgkdHIM8nNJB/EFJRTGzoVtFo3hr9gNpJdI1iHxHEwyEMlHdpPP4jmvfQcjgQW9F8qNeY3b4JBHZfT2jSOl0ilJJ77q8ZcfXdCt6aZ2mHA6zjiLVyfcrjvdPwWMuWXWJXth8sIcQTyLz+S09+34DHMaxxc5pwsu2tOyJpMD/XkrLiOI28mtBPQNC0Wjaaa/8AxE4xKRwZ+yodnqzQHzSxYkzhu90CNoHJ7rD6699vaybxfLDRgYyLe5Fz+LiPkAFt8riSKKXhLEx/+ZoKDGf/AGUWpaIbEDZZ5nR74y1jAMgeuUSn0zTdxz5YI2MaMucDugD5LPajrk2pb1bSiYqjfK6wObx2b6eqAbSvNs3dSrRnfbStGASgcHjdByPrj5K5y5cMKCpWiqReFCwNbnPqT1JV2nWfbnETAcc3HoAjLQNqtswRyng5zQT9F1Bp7I3ZPEq4xoYxrG8mjATowZLPqmSQI45nHDqeiAatqRmLoIHHwuTnD7//AKRHWZXR0H7p4vIb8jzWaQJC70VrXLDtF0h2HOx9rtYy2szt6vPbtxUer3LUmoUtH00+HPbeA+xjPgs6kDqcZx25r0DS9OraTSZUpR7kbeJJOXPJ5ucepPdB1plGDTKEFKq3dihbutB5/E+pVpNlJBBZqV7JaZ2AlvAHOFFHptFsjXtjaXNORk8lxqjBIGA5xnocIeIGRva5rnZBH3ig0GUx4hMOSSAPZjlbI4te4O6Z5LObU7JwbU2ILNuxYglijMbRDulvPPEELdOY1/vNBXLYY2nIaAViYi0bS3x5LY7cqztLyaX2P293eq61C7PJs1ctx8w4/uQm57LNpYN7wfsVgDluTEE/Ij+K9y+KguxmSHAzwPRRzgpK7Xqepr+7f+GV2O2YOz2zsNaVzJLTyZbG6cgPPQfDllcbQbXVtlIiZCJppBmOq12HOPc9h6qltntY3ZaFrKuJdQnafDjdxDB+07+A6rxuzbsX7Utq5M6eeQ5e954n4dh6LW+WKRxhLpNDfU2+TJ4d3LMl27Ztz7olsTPmeGjADnOJOPTioUkicc1SnvL0kVisRELFCo6/qFWlG0ufYmZEAOfmIC+n4mCKJkTfdY0NHwAXmPsq2NlrSs17VIyx+4RUhe3BAPOQ9j0A7E916gruCnGN5eZ6pqa5skVr4j/VLV496jM8HDmsJBWYEsoHvu5LYTxCaF0T/dcMFDv0HWxwkkA+KncxJoJJpbx4kuIRJV6lZtWERRkloOclToHTJJZQZTb+xK9um6VE7dbenPikH9WwZI+ZwFVjY2NgYxoa1owAOiJ667T59VrRWWyfaoInSRuYceV3Aj8AoPCp/wBrP9W/kgfT9PkuvzksiB8z8fgFpK1eKtF4cLd1v4k+qh0xkcdKMQlxbzyeZVrKB+CSZJA2UspspIK2pRxSVi2d5YzIOWnBQF0NQE4dY+O83j+CNawM0JfTH71m0EjH6PQvw2popZbRcGxF5B3eOMjHxWuXm2uHckrSfsuz9CF6Rny5ygfKSqy3oY+Bdk9gof0gXe5E75oJr+8IRuta52ceZCzLNF55mRFjeJVx1mWQbpiUDmucCCzIPRAWikbLG17DlrhkYXaBVfFovzES6E84zzHwRmORr2gtOUEmUspkkD5VPV9Rh0rS7eoWc+DWidI7HM4HIepPD5q2sb7WpHR7EWg0kb8sTTjtvha2nasykw055K19y8R1rUrOs6nPqNwkzTvLt3owdGj0A4KrF1TkJ28OS50zvL2laRWIrXwkhhlnlZDBG+SWR26yNjSXOPYAL13Yb2bMoOh1HaEMmtt80dQYdHEehcfvOH0HrzVP2KaVC6C9qssIdM2XwIZHD3Rugux2PEAlepK1hxRtylwOo6+82nFTtB/inTJKy4yK0XNrvLDh2OB7IWHXx/XPqxE7ZArvLjgDmUK+11z+uA/7SgK0zIa7fFfvv6uxjKnUVbHgNIOR3UiB0kwSQYzWCX7Y2M/q6UQHzc78l0tNY06pYnM00LTKWhpeODiByH4lRnSKX9k7/WUEulDd0+IdxlW8riJjYo2sYMNaMALrKB8pZTZSygRKYJJII7ETbEL4nEgOGMjoh36Di6Ty/QfkihOASeiFT6u6NxLKzywfecCEEFjQqIcyS7I+VjDkMdgA/Humuam6Xysy1nYKnatyW3b0nAdG5UPRBMLLmjygfFOLkw+8q6SMrQvzj7ynj1WRvvtDghyYkAeqA/DqVWX+kG5nurJiGPEhfkdwsm4k8/orVG/LVeMEuZ1ajDRxWMO3JeB791Y6ZQ0yxWoRJEePUdlLQteITE8+cDggvLJ+0y/To7LStuwMsGd4igZI3ebv8SHY9ACVq8rzr23/APL2n/8AXD/betMk7VlZ0dYtnpE+3k3jRf3KP/UUvHi/uY+TyFX5puq5+8vYcKenr3sb1GexXuUsblSsAYo+Bw5xJJzzK9KXlXsS97Uz/hZ+8r1RX8X6IeS6hERqbRB0kyhtSvhi3o2b5zyypFNJM3fic3uEOLG5wWj4YT/bLZPGGMD4qzI1kkfiNc3OM8+aCGC0YniOYeQ+67p8EQz6oa5oc3BGQVbp5EWDxwcDKCdJNlLKAXYluOszCCZrWNdgAhcCTUQ4Hxo3DqCFMWOE0pIPF5KcNJOMFAQbyGey6yuRyCSDrKWUySBkkkyBHkVn9Uk92IcuZWgys3qbs3ZBg4bw4oKnwTpJIyZcue1hAc4AnkO64tTNrV3zO+6EH2G8bVNoJLNtxc1jDutPIIDucjgD9FG88cLXmCIjHhtx8EB1uo2CVr4xwf0RgMST7ruyWDkcEFqjK6vJz8p5hTOseBqETxyccKqq9yRxnrgc98INtn1Xnftux/J7T8n+vj/bevQm+6M88KK3Tq3YxHcrwzxg7wbKwOAPfitbV5V2S4MvxZa3mPD5hyO4SyO4X0ZLsrs7Kf5zRNPee5rt/JRO2L2ZdwOh0h/liA/cq348+3cjrOP7rLI+xOBwqalYPu+I2L5gbx/8gvTVS0vS6Oj1jW0ytHXhLi8sYOBccZP4D6K4rNK8axDi6nL82Wbx9nXEjd9hC6TZWyBScC04Iwq5qs3s7zgM5Lc8EUc0O94Bc+CzsgqhvID5K3CzcZx5qGxPBSjL5XADoFmr+0r5nmOt8MoNVJYij994Vd2owDgCspE+ewd57jx9VehgH3j9UFmYxzTSPLnjed91y7rbkMzZA+XynPE80zGRjmVM0xd0F5t1hwO6lbYYeqoNdD3UrREeTkF4OB5FdKq1vUOypWucOaD/2Q=="/>
          <p:cNvSpPr>
            <a:spLocks noChangeAspect="1" noChangeArrowheads="1"/>
          </p:cNvSpPr>
          <p:nvPr/>
        </p:nvSpPr>
        <p:spPr bwMode="auto">
          <a:xfrm>
            <a:off x="63500" y="-276225"/>
            <a:ext cx="1600200" cy="5619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4" name="Picture 10" descr="http://wiep.net/talk/wp-content/uploads/2009/07/questions.jpg"/>
          <p:cNvPicPr>
            <a:picLocks noChangeAspect="1" noChangeArrowheads="1"/>
          </p:cNvPicPr>
          <p:nvPr/>
        </p:nvPicPr>
        <p:blipFill>
          <a:blip r:embed="rId2" cstate="print"/>
          <a:srcRect/>
          <a:stretch>
            <a:fillRect/>
          </a:stretch>
        </p:blipFill>
        <p:spPr bwMode="auto">
          <a:xfrm>
            <a:off x="395536" y="2060848"/>
            <a:ext cx="8153034" cy="28803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1034"/>
                                        </p:tgtEl>
                                        <p:attrNameLst>
                                          <p:attrName>style.visibility</p:attrName>
                                        </p:attrNameLst>
                                      </p:cBhvr>
                                      <p:to>
                                        <p:strVal val="visible"/>
                                      </p:to>
                                    </p:set>
                                    <p:animEffect transition="in" filter="box(in)">
                                      <p:cBhvr>
                                        <p:cTn id="7" dur="1000"/>
                                        <p:tgtEl>
                                          <p:spTgt spid="1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title"/>
          </p:nvPr>
        </p:nvSpPr>
        <p:spPr>
          <a:xfrm>
            <a:off x="467544" y="188640"/>
            <a:ext cx="8229600" cy="864096"/>
          </a:xfrm>
        </p:spPr>
        <p:txBody>
          <a:bodyPr/>
          <a:lstStyle/>
          <a:p>
            <a:pPr eaLnBrk="1" hangingPunct="1"/>
            <a:r>
              <a:rPr lang="en-US" sz="3600" b="1" dirty="0" smtClean="0">
                <a:solidFill>
                  <a:srgbClr val="0070C0"/>
                </a:solidFill>
                <a:latin typeface="DIN-Bold"/>
                <a:cs typeface="Arial" charset="0"/>
              </a:rPr>
              <a:t>The OUA family</a:t>
            </a:r>
          </a:p>
        </p:txBody>
      </p:sp>
      <p:pic>
        <p:nvPicPr>
          <p:cNvPr id="28" name="Picture 2"/>
          <p:cNvPicPr>
            <a:picLocks noChangeAspect="1" noChangeArrowheads="1"/>
          </p:cNvPicPr>
          <p:nvPr/>
        </p:nvPicPr>
        <p:blipFill>
          <a:blip r:embed="rId3" cstate="print"/>
          <a:srcRect/>
          <a:stretch>
            <a:fillRect/>
          </a:stretch>
        </p:blipFill>
        <p:spPr bwMode="auto">
          <a:xfrm>
            <a:off x="199530" y="1060231"/>
            <a:ext cx="8497614" cy="4779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130765"/>
            <a:ext cx="8015286" cy="785794"/>
          </a:xfrm>
        </p:spPr>
        <p:txBody>
          <a:bodyPr/>
          <a:lstStyle/>
          <a:p>
            <a:pPr eaLnBrk="1" hangingPunct="1"/>
            <a:r>
              <a:rPr lang="en-GB" sz="3600" b="1" dirty="0" smtClean="0">
                <a:solidFill>
                  <a:srgbClr val="0070C0"/>
                </a:solidFill>
                <a:latin typeface="Arial" charset="0"/>
                <a:cs typeface="Arial" charset="0"/>
              </a:rPr>
              <a:t>Students by state</a:t>
            </a:r>
            <a:endParaRPr lang="en-GB" sz="3600" b="1" dirty="0">
              <a:solidFill>
                <a:srgbClr val="0070C0"/>
              </a:solidFill>
              <a:latin typeface="Arial" charset="0"/>
              <a:cs typeface="Arial" charset="0"/>
            </a:endParaRPr>
          </a:p>
        </p:txBody>
      </p:sp>
      <p:sp>
        <p:nvSpPr>
          <p:cNvPr id="25" name="TextBox 24"/>
          <p:cNvSpPr txBox="1"/>
          <p:nvPr/>
        </p:nvSpPr>
        <p:spPr>
          <a:xfrm>
            <a:off x="1142976" y="1357298"/>
            <a:ext cx="7215238" cy="2308324"/>
          </a:xfrm>
          <a:prstGeom prst="rect">
            <a:avLst/>
          </a:prstGeom>
          <a:noFill/>
        </p:spPr>
        <p:txBody>
          <a:bodyPr wrap="square" rtlCol="0">
            <a:spAutoFit/>
          </a:bodyPr>
          <a:lstStyle/>
          <a:p>
            <a:pPr algn="ctr"/>
            <a:r>
              <a:rPr lang="en-AU" dirty="0" smtClean="0"/>
              <a:t> </a:t>
            </a:r>
          </a:p>
          <a:p>
            <a:pPr algn="ctr"/>
            <a:endParaRPr lang="en-AU" dirty="0" smtClean="0"/>
          </a:p>
          <a:p>
            <a:pPr algn="ctr"/>
            <a:endParaRPr lang="en-AU" dirty="0" smtClean="0"/>
          </a:p>
          <a:p>
            <a:pPr algn="ctr"/>
            <a:endParaRPr lang="en-AU" dirty="0" smtClean="0"/>
          </a:p>
          <a:p>
            <a:pPr algn="ctr"/>
            <a:endParaRPr lang="en-US" dirty="0" smtClean="0"/>
          </a:p>
          <a:p>
            <a:pPr algn="ctr"/>
            <a:endParaRPr lang="en-AU" dirty="0" smtClean="0"/>
          </a:p>
          <a:p>
            <a:pPr algn="ctr"/>
            <a:endParaRPr lang="en-US" dirty="0" smtClean="0"/>
          </a:p>
          <a:p>
            <a:pPr algn="ctr"/>
            <a:endParaRPr lang="en-AU" dirty="0"/>
          </a:p>
        </p:txBody>
      </p:sp>
      <p:pic>
        <p:nvPicPr>
          <p:cNvPr id="3074" name="Picture 2"/>
          <p:cNvPicPr>
            <a:picLocks noChangeAspect="1" noChangeArrowheads="1"/>
          </p:cNvPicPr>
          <p:nvPr/>
        </p:nvPicPr>
        <p:blipFill>
          <a:blip r:embed="rId3" cstate="print"/>
          <a:srcRect l="9212" t="1592" r="5251" b="2916"/>
          <a:stretch>
            <a:fillRect/>
          </a:stretch>
        </p:blipFill>
        <p:spPr bwMode="auto">
          <a:xfrm>
            <a:off x="683568" y="1133761"/>
            <a:ext cx="4950550" cy="4569738"/>
          </a:xfrm>
          <a:prstGeom prst="rect">
            <a:avLst/>
          </a:prstGeom>
          <a:noFill/>
          <a:ln w="9525">
            <a:noFill/>
            <a:miter lim="800000"/>
            <a:headEnd/>
            <a:tailEnd/>
          </a:ln>
          <a:effectLst/>
        </p:spPr>
      </p:pic>
      <p:sp>
        <p:nvSpPr>
          <p:cNvPr id="5" name="Rectangle 4"/>
          <p:cNvSpPr/>
          <p:nvPr/>
        </p:nvSpPr>
        <p:spPr>
          <a:xfrm>
            <a:off x="6156176" y="2702530"/>
            <a:ext cx="2808312" cy="1446550"/>
          </a:xfrm>
          <a:prstGeom prst="rect">
            <a:avLst/>
          </a:prstGeom>
        </p:spPr>
        <p:txBody>
          <a:bodyPr wrap="square">
            <a:spAutoFit/>
          </a:bodyPr>
          <a:lstStyle/>
          <a:p>
            <a:pPr algn="ctr"/>
            <a:r>
              <a:rPr lang="en-GB" sz="2200" dirty="0" smtClean="0">
                <a:cs typeface="Arial" charset="0"/>
              </a:rPr>
              <a:t>VIC, NSW, QLD dominate, but all states and territories represented</a:t>
            </a:r>
            <a:endParaRPr lang="en-AU"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7544" y="188640"/>
            <a:ext cx="8229600" cy="864096"/>
          </a:xfrm>
        </p:spPr>
        <p:txBody>
          <a:bodyPr/>
          <a:lstStyle/>
          <a:p>
            <a:pPr eaLnBrk="1" hangingPunct="1"/>
            <a:r>
              <a:rPr lang="en-AU" sz="3200" b="1" dirty="0" smtClean="0">
                <a:solidFill>
                  <a:srgbClr val="0070C0"/>
                </a:solidFill>
                <a:latin typeface="Arial" charset="0"/>
                <a:cs typeface="Arial" charset="0"/>
              </a:rPr>
              <a:t>How and what do our students study?</a:t>
            </a:r>
          </a:p>
        </p:txBody>
      </p:sp>
      <p:sp>
        <p:nvSpPr>
          <p:cNvPr id="3" name="Content Placeholder 2"/>
          <p:cNvSpPr>
            <a:spLocks noGrp="1"/>
          </p:cNvSpPr>
          <p:nvPr>
            <p:ph idx="1"/>
          </p:nvPr>
        </p:nvSpPr>
        <p:spPr>
          <a:xfrm>
            <a:off x="395536" y="908720"/>
            <a:ext cx="8229600" cy="4824536"/>
          </a:xfrm>
        </p:spPr>
        <p:txBody>
          <a:bodyPr/>
          <a:lstStyle/>
          <a:p>
            <a:pPr marL="342900" lvl="1" indent="-342900" eaLnBrk="1" hangingPunct="1">
              <a:buFont typeface="Arial" charset="0"/>
              <a:buChar char="•"/>
              <a:defRPr/>
            </a:pPr>
            <a:r>
              <a:rPr lang="en-US" sz="1800" b="1" dirty="0" smtClean="0">
                <a:latin typeface="Arial" pitchFamily="34" charset="0"/>
                <a:cs typeface="Arial" pitchFamily="34" charset="0"/>
              </a:rPr>
              <a:t>FEE-Help</a:t>
            </a:r>
          </a:p>
          <a:p>
            <a:pPr lvl="1" algn="just" eaLnBrk="1" hangingPunct="1">
              <a:defRPr/>
            </a:pPr>
            <a:r>
              <a:rPr lang="en-US" sz="1800" dirty="0" smtClean="0">
                <a:latin typeface="Arial" pitchFamily="34" charset="0"/>
                <a:cs typeface="Arial" pitchFamily="34" charset="0"/>
              </a:rPr>
              <a:t>Commonwealth scheme which allows deferred payment of fees.</a:t>
            </a:r>
          </a:p>
          <a:p>
            <a:pPr lvl="1" eaLnBrk="1" hangingPunct="1">
              <a:defRPr/>
            </a:pPr>
            <a:r>
              <a:rPr lang="en-US" sz="1800" dirty="0" smtClean="0">
                <a:latin typeface="Arial" pitchFamily="34" charset="0"/>
                <a:cs typeface="Arial" pitchFamily="34" charset="0"/>
              </a:rPr>
              <a:t>Over 70% of OUA students use FEE-HELP</a:t>
            </a:r>
          </a:p>
          <a:p>
            <a:pPr marL="342900" lvl="1" indent="-342900" eaLnBrk="1" hangingPunct="1">
              <a:buFont typeface="Arial" charset="0"/>
              <a:buChar char="•"/>
              <a:defRPr/>
            </a:pPr>
            <a:r>
              <a:rPr lang="en-AU" sz="1800" b="1" dirty="0" smtClean="0">
                <a:latin typeface="Arial" pitchFamily="34" charset="0"/>
                <a:cs typeface="Arial" pitchFamily="34" charset="0"/>
              </a:rPr>
              <a:t>Wide range of units and courses: </a:t>
            </a:r>
          </a:p>
          <a:p>
            <a:pPr lvl="2" eaLnBrk="1" hangingPunct="1">
              <a:defRPr/>
            </a:pPr>
            <a:r>
              <a:rPr lang="en-AU" sz="1800" dirty="0" smtClean="0">
                <a:latin typeface="Arial" pitchFamily="34" charset="0"/>
                <a:cs typeface="Arial" pitchFamily="34" charset="0"/>
              </a:rPr>
              <a:t>Arts &amp; humanities</a:t>
            </a:r>
          </a:p>
          <a:p>
            <a:pPr lvl="2" eaLnBrk="1" hangingPunct="1">
              <a:defRPr/>
            </a:pPr>
            <a:r>
              <a:rPr lang="en-AU" sz="1800" dirty="0" smtClean="0">
                <a:latin typeface="Arial" pitchFamily="34" charset="0"/>
                <a:cs typeface="Arial" pitchFamily="34" charset="0"/>
              </a:rPr>
              <a:t>Business</a:t>
            </a:r>
          </a:p>
          <a:p>
            <a:pPr lvl="2" eaLnBrk="1" hangingPunct="1">
              <a:defRPr/>
            </a:pPr>
            <a:r>
              <a:rPr lang="en-AU" sz="1800" dirty="0" smtClean="0">
                <a:latin typeface="Arial" pitchFamily="34" charset="0"/>
                <a:cs typeface="Arial" pitchFamily="34" charset="0"/>
              </a:rPr>
              <a:t>Education</a:t>
            </a:r>
          </a:p>
          <a:p>
            <a:pPr lvl="2" eaLnBrk="1" hangingPunct="1">
              <a:defRPr/>
            </a:pPr>
            <a:r>
              <a:rPr lang="en-AU" sz="1800" dirty="0" smtClean="0">
                <a:latin typeface="Arial" pitchFamily="34" charset="0"/>
                <a:cs typeface="Arial" pitchFamily="34" charset="0"/>
              </a:rPr>
              <a:t>Health</a:t>
            </a:r>
          </a:p>
          <a:p>
            <a:pPr lvl="2" eaLnBrk="1" hangingPunct="1">
              <a:defRPr/>
            </a:pPr>
            <a:r>
              <a:rPr lang="en-AU" sz="1800" dirty="0" smtClean="0">
                <a:latin typeface="Arial" pitchFamily="34" charset="0"/>
                <a:cs typeface="Arial" pitchFamily="34" charset="0"/>
              </a:rPr>
              <a:t>Information Technology (IT)</a:t>
            </a:r>
          </a:p>
          <a:p>
            <a:pPr lvl="2" eaLnBrk="1" hangingPunct="1">
              <a:defRPr/>
            </a:pPr>
            <a:r>
              <a:rPr lang="en-AU" sz="1800" dirty="0" smtClean="0">
                <a:latin typeface="Arial" pitchFamily="34" charset="0"/>
                <a:cs typeface="Arial" pitchFamily="34" charset="0"/>
              </a:rPr>
              <a:t>Law &amp; justice</a:t>
            </a:r>
          </a:p>
          <a:p>
            <a:pPr lvl="2" eaLnBrk="1" hangingPunct="1"/>
            <a:r>
              <a:rPr lang="en-AU" sz="1800" dirty="0" smtClean="0">
                <a:latin typeface="Arial" pitchFamily="34" charset="0"/>
                <a:cs typeface="Arial" pitchFamily="34" charset="0"/>
              </a:rPr>
              <a:t>Science &amp; engineering</a:t>
            </a:r>
            <a:r>
              <a:rPr lang="en-AU" sz="1400" dirty="0" smtClean="0">
                <a:latin typeface="Arial" pitchFamily="34" charset="0"/>
                <a:cs typeface="Arial" pitchFamily="34" charset="0"/>
              </a:rPr>
              <a:t> </a:t>
            </a:r>
          </a:p>
          <a:p>
            <a:pPr marL="342900" lvl="1" indent="-342900">
              <a:buFont typeface="Arial"/>
              <a:buChar char="•"/>
              <a:defRPr/>
            </a:pPr>
            <a:r>
              <a:rPr lang="en-US" sz="1800" b="1" dirty="0" smtClean="0">
                <a:latin typeface="Arial" pitchFamily="34" charset="0"/>
                <a:cs typeface="Arial" pitchFamily="34" charset="0"/>
              </a:rPr>
              <a:t>Most common study pattern</a:t>
            </a:r>
          </a:p>
          <a:p>
            <a:pPr lvl="1">
              <a:defRPr/>
            </a:pPr>
            <a:r>
              <a:rPr lang="en-US" sz="1800" dirty="0" smtClean="0">
                <a:latin typeface="Arial" pitchFamily="34" charset="0"/>
                <a:cs typeface="Arial" pitchFamily="34" charset="0"/>
              </a:rPr>
              <a:t>Students enrol in individual undergraduate units and can track towards a full qualification. </a:t>
            </a:r>
            <a:endParaRPr lang="en-AU" sz="1400" dirty="0" smtClean="0">
              <a:latin typeface="Arial" pitchFamily="34" charset="0"/>
              <a:cs typeface="Arial" pitchFamily="34" charset="0"/>
            </a:endParaRPr>
          </a:p>
          <a:p>
            <a:pPr lvl="2">
              <a:buNone/>
            </a:pPr>
            <a:endParaRPr lang="en-US" sz="1400" dirty="0" smtClean="0">
              <a:latin typeface="Arial" pitchFamily="34" charset="0"/>
              <a:cs typeface="Arial" pitchFamily="34" charset="0"/>
            </a:endParaRPr>
          </a:p>
          <a:p>
            <a:pPr marL="742950" lvl="2" indent="-342900" eaLnBrk="1" hangingPunct="1">
              <a:buFont typeface="Arial" charset="0"/>
              <a:buNone/>
              <a:defRPr/>
            </a:pPr>
            <a:endParaRPr lang="en-AU" sz="1800" dirty="0" smtClean="0">
              <a:latin typeface="Arial" pitchFamily="34" charset="0"/>
              <a:cs typeface="Arial" pitchFamily="34" charset="0"/>
            </a:endParaRPr>
          </a:p>
          <a:p>
            <a:pPr eaLnBrk="1" hangingPunct="1">
              <a:buNone/>
              <a:defRPr/>
            </a:pP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par>
                          <p:cTn id="18" fill="hold">
                            <p:stCondLst>
                              <p:cond delay="3000"/>
                            </p:stCondLst>
                            <p:childTnLst>
                              <p:par>
                                <p:cTn id="19" presetID="10" presetClass="entr" presetSubtype="0" fill="hold"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par>
                          <p:cTn id="22" fill="hold">
                            <p:stCondLst>
                              <p:cond delay="3500"/>
                            </p:stCondLst>
                            <p:childTnLst>
                              <p:par>
                                <p:cTn id="23" presetID="10" presetClass="entr" presetSubtype="0" fill="hold"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par>
                          <p:cTn id="26" fill="hold">
                            <p:stCondLst>
                              <p:cond delay="4000"/>
                            </p:stCondLst>
                            <p:childTnLst>
                              <p:par>
                                <p:cTn id="27" presetID="10" presetClass="entr" presetSubtype="0" fill="hold"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par>
                          <p:cTn id="30" fill="hold">
                            <p:stCondLst>
                              <p:cond delay="4500"/>
                            </p:stCondLst>
                            <p:childTnLst>
                              <p:par>
                                <p:cTn id="31" presetID="10" presetClass="entr" presetSubtype="0" fill="hold"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par>
                          <p:cTn id="34" fill="hold">
                            <p:stCondLst>
                              <p:cond delay="5000"/>
                            </p:stCondLst>
                            <p:childTnLst>
                              <p:par>
                                <p:cTn id="35" presetID="10" presetClass="entr" presetSubtype="0" fill="hold"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par>
                          <p:cTn id="38" fill="hold">
                            <p:stCondLst>
                              <p:cond delay="5500"/>
                            </p:stCondLst>
                            <p:childTnLst>
                              <p:par>
                                <p:cTn id="39" presetID="10" presetClass="entr" presetSubtype="0" fill="hold" nodeType="after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500"/>
                                        <p:tgtEl>
                                          <p:spTgt spid="3">
                                            <p:txEl>
                                              <p:pRg st="9" end="9"/>
                                            </p:txEl>
                                          </p:spTgt>
                                        </p:tgtEl>
                                      </p:cBhvr>
                                    </p:animEffect>
                                  </p:childTnLst>
                                </p:cTn>
                              </p:par>
                            </p:childTnLst>
                          </p:cTn>
                        </p:par>
                        <p:par>
                          <p:cTn id="42" fill="hold">
                            <p:stCondLst>
                              <p:cond delay="6000"/>
                            </p:stCondLst>
                            <p:childTnLst>
                              <p:par>
                                <p:cTn id="43" presetID="10" presetClass="entr" presetSubtype="0" fill="hold" nodeType="after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500"/>
                                        <p:tgtEl>
                                          <p:spTgt spid="3">
                                            <p:txEl>
                                              <p:pRg st="10" end="10"/>
                                            </p:txEl>
                                          </p:spTgt>
                                        </p:tgtEl>
                                      </p:cBhvr>
                                    </p:animEffect>
                                  </p:childTnLst>
                                </p:cTn>
                              </p:par>
                            </p:childTnLst>
                          </p:cTn>
                        </p:par>
                        <p:par>
                          <p:cTn id="46" fill="hold">
                            <p:stCondLst>
                              <p:cond delay="6500"/>
                            </p:stCondLst>
                            <p:childTnLst>
                              <p:par>
                                <p:cTn id="47" presetID="10" presetClass="entr" presetSubtype="0" fill="hold" nodeType="after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2000"/>
                                        <p:tgtEl>
                                          <p:spTgt spid="3">
                                            <p:txEl>
                                              <p:pRg st="11" end="11"/>
                                            </p:txEl>
                                          </p:spTgt>
                                        </p:tgtEl>
                                      </p:cBhvr>
                                    </p:animEffect>
                                  </p:childTnLst>
                                </p:cTn>
                              </p:par>
                            </p:childTnLst>
                          </p:cTn>
                        </p:par>
                        <p:par>
                          <p:cTn id="50" fill="hold">
                            <p:stCondLst>
                              <p:cond delay="8500"/>
                            </p:stCondLst>
                            <p:childTnLst>
                              <p:par>
                                <p:cTn id="51" presetID="10" presetClass="entr" presetSubtype="0" fill="hold" nodeType="after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48680"/>
            <a:ext cx="9144000" cy="4320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5602" name="Title 5"/>
          <p:cNvSpPr>
            <a:spLocks noGrp="1"/>
          </p:cNvSpPr>
          <p:nvPr>
            <p:ph type="title"/>
          </p:nvPr>
        </p:nvSpPr>
        <p:spPr>
          <a:xfrm>
            <a:off x="2302469" y="1988840"/>
            <a:ext cx="4536504" cy="4032448"/>
          </a:xfrm>
        </p:spPr>
        <p:txBody>
          <a:bodyPr/>
          <a:lstStyle/>
          <a:p>
            <a:pPr eaLnBrk="1" hangingPunct="1"/>
            <a:r>
              <a:rPr lang="en-AU" sz="3600" b="1" dirty="0" smtClean="0">
                <a:solidFill>
                  <a:srgbClr val="0070C0"/>
                </a:solidFill>
                <a:latin typeface="Arial" charset="0"/>
                <a:cs typeface="Arial" charset="0"/>
              </a:rPr>
              <a:t>Our students</a:t>
            </a:r>
            <a:br>
              <a:rPr lang="en-AU" sz="3600" b="1" dirty="0" smtClean="0">
                <a:solidFill>
                  <a:srgbClr val="0070C0"/>
                </a:solidFill>
                <a:latin typeface="Arial" charset="0"/>
                <a:cs typeface="Arial" charset="0"/>
              </a:rPr>
            </a:br>
            <a:r>
              <a:rPr lang="en-AU" sz="3600" b="1" dirty="0" smtClean="0">
                <a:solidFill>
                  <a:srgbClr val="0070C0"/>
                </a:solidFill>
                <a:latin typeface="Arial" charset="0"/>
                <a:cs typeface="Arial" charset="0"/>
              </a:rPr>
              <a:t>are a very diverse bunch!</a:t>
            </a:r>
            <a:endParaRPr lang="en-AU" sz="4000" b="1" dirty="0" smtClean="0">
              <a:solidFill>
                <a:srgbClr val="0070C0"/>
              </a:solidFill>
              <a:latin typeface="Arial" charset="0"/>
              <a:cs typeface="Arial" charset="0"/>
            </a:endParaRPr>
          </a:p>
        </p:txBody>
      </p:sp>
      <p:pic>
        <p:nvPicPr>
          <p:cNvPr id="49155" name="Picture 3" descr="C:\Users\catherine.stone\Pictures\students6.jpg"/>
          <p:cNvPicPr>
            <a:picLocks noChangeAspect="1" noChangeArrowheads="1"/>
          </p:cNvPicPr>
          <p:nvPr/>
        </p:nvPicPr>
        <p:blipFill>
          <a:blip r:embed="rId2" cstate="print"/>
          <a:srcRect/>
          <a:stretch>
            <a:fillRect/>
          </a:stretch>
        </p:blipFill>
        <p:spPr bwMode="auto">
          <a:xfrm>
            <a:off x="1331640" y="3933056"/>
            <a:ext cx="2808312" cy="1915133"/>
          </a:xfrm>
          <a:prstGeom prst="rect">
            <a:avLst/>
          </a:prstGeom>
          <a:noFill/>
        </p:spPr>
      </p:pic>
      <p:pic>
        <p:nvPicPr>
          <p:cNvPr id="49157" name="Picture 5" descr="http://www.mbase.com.au/Portals/11/images/solutions/our_people.jpg"/>
          <p:cNvPicPr>
            <a:picLocks noChangeAspect="1" noChangeArrowheads="1"/>
          </p:cNvPicPr>
          <p:nvPr/>
        </p:nvPicPr>
        <p:blipFill>
          <a:blip r:embed="rId3" cstate="print"/>
          <a:srcRect/>
          <a:stretch>
            <a:fillRect/>
          </a:stretch>
        </p:blipFill>
        <p:spPr bwMode="auto">
          <a:xfrm>
            <a:off x="6516216" y="332656"/>
            <a:ext cx="2036368" cy="20305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9159" name="Picture 7" descr="http://t1.gstatic.com/images?q=tbn:ANd9GcTlWSumnfbEnDgbFQoqlJORCAjEDOyrlqlo_9ZffYh3q-dEY-dX"/>
          <p:cNvPicPr>
            <a:picLocks noChangeAspect="1" noChangeArrowheads="1"/>
          </p:cNvPicPr>
          <p:nvPr/>
        </p:nvPicPr>
        <p:blipFill>
          <a:blip r:embed="rId4" cstate="print"/>
          <a:srcRect t="14516" b="12905"/>
          <a:stretch>
            <a:fillRect/>
          </a:stretch>
        </p:blipFill>
        <p:spPr bwMode="auto">
          <a:xfrm>
            <a:off x="5652120" y="3861048"/>
            <a:ext cx="2715245" cy="2088232"/>
          </a:xfrm>
          <a:prstGeom prst="rect">
            <a:avLst/>
          </a:prstGeom>
          <a:ln>
            <a:noFill/>
          </a:ln>
          <a:effectLst>
            <a:softEdge rad="112500"/>
          </a:effectLst>
        </p:spPr>
      </p:pic>
      <p:pic>
        <p:nvPicPr>
          <p:cNvPr id="49161" name="Picture 9" descr="http://t2.gstatic.com/images?q=tbn:ANd9GcSQ3yVxNehOfODQauf_9m9-kNUQjVWeMpmFz9UgNW2JmNRt-O10"/>
          <p:cNvPicPr>
            <a:picLocks noChangeAspect="1" noChangeArrowheads="1"/>
          </p:cNvPicPr>
          <p:nvPr/>
        </p:nvPicPr>
        <p:blipFill>
          <a:blip r:embed="rId5" cstate="print"/>
          <a:srcRect/>
          <a:stretch>
            <a:fillRect/>
          </a:stretch>
        </p:blipFill>
        <p:spPr bwMode="auto">
          <a:xfrm rot="20874739">
            <a:off x="483405" y="379924"/>
            <a:ext cx="2705594" cy="1803729"/>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9161"/>
                                        </p:tgtEl>
                                        <p:attrNameLst>
                                          <p:attrName>style.visibility</p:attrName>
                                        </p:attrNameLst>
                                      </p:cBhvr>
                                      <p:to>
                                        <p:strVal val="visible"/>
                                      </p:to>
                                    </p:set>
                                    <p:anim calcmode="lin" valueType="num">
                                      <p:cBhvr additive="base">
                                        <p:cTn id="7" dur="500" fill="hold"/>
                                        <p:tgtEl>
                                          <p:spTgt spid="49161"/>
                                        </p:tgtEl>
                                        <p:attrNameLst>
                                          <p:attrName>ppt_x</p:attrName>
                                        </p:attrNameLst>
                                      </p:cBhvr>
                                      <p:tavLst>
                                        <p:tav tm="0">
                                          <p:val>
                                            <p:strVal val="0-#ppt_w/2"/>
                                          </p:val>
                                        </p:tav>
                                        <p:tav tm="100000">
                                          <p:val>
                                            <p:strVal val="#ppt_x"/>
                                          </p:val>
                                        </p:tav>
                                      </p:tavLst>
                                    </p:anim>
                                    <p:anim calcmode="lin" valueType="num">
                                      <p:cBhvr additive="base">
                                        <p:cTn id="8" dur="500" fill="hold"/>
                                        <p:tgtEl>
                                          <p:spTgt spid="4916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49157"/>
                                        </p:tgtEl>
                                        <p:attrNameLst>
                                          <p:attrName>style.visibility</p:attrName>
                                        </p:attrNameLst>
                                      </p:cBhvr>
                                      <p:to>
                                        <p:strVal val="visible"/>
                                      </p:to>
                                    </p:set>
                                    <p:anim calcmode="lin" valueType="num">
                                      <p:cBhvr additive="base">
                                        <p:cTn id="13" dur="500" fill="hold"/>
                                        <p:tgtEl>
                                          <p:spTgt spid="49157"/>
                                        </p:tgtEl>
                                        <p:attrNameLst>
                                          <p:attrName>ppt_x</p:attrName>
                                        </p:attrNameLst>
                                      </p:cBhvr>
                                      <p:tavLst>
                                        <p:tav tm="0">
                                          <p:val>
                                            <p:strVal val="1+#ppt_w/2"/>
                                          </p:val>
                                        </p:tav>
                                        <p:tav tm="100000">
                                          <p:val>
                                            <p:strVal val="#ppt_x"/>
                                          </p:val>
                                        </p:tav>
                                      </p:tavLst>
                                    </p:anim>
                                    <p:anim calcmode="lin" valueType="num">
                                      <p:cBhvr additive="base">
                                        <p:cTn id="14" dur="500" fill="hold"/>
                                        <p:tgtEl>
                                          <p:spTgt spid="4915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9155"/>
                                        </p:tgtEl>
                                        <p:attrNameLst>
                                          <p:attrName>style.visibility</p:attrName>
                                        </p:attrNameLst>
                                      </p:cBhvr>
                                      <p:to>
                                        <p:strVal val="visible"/>
                                      </p:to>
                                    </p:set>
                                    <p:anim calcmode="lin" valueType="num">
                                      <p:cBhvr additive="base">
                                        <p:cTn id="19" dur="500" fill="hold"/>
                                        <p:tgtEl>
                                          <p:spTgt spid="49155"/>
                                        </p:tgtEl>
                                        <p:attrNameLst>
                                          <p:attrName>ppt_x</p:attrName>
                                        </p:attrNameLst>
                                      </p:cBhvr>
                                      <p:tavLst>
                                        <p:tav tm="0">
                                          <p:val>
                                            <p:strVal val="#ppt_x"/>
                                          </p:val>
                                        </p:tav>
                                        <p:tav tm="100000">
                                          <p:val>
                                            <p:strVal val="#ppt_x"/>
                                          </p:val>
                                        </p:tav>
                                      </p:tavLst>
                                    </p:anim>
                                    <p:anim calcmode="lin" valueType="num">
                                      <p:cBhvr additive="base">
                                        <p:cTn id="20" dur="500" fill="hold"/>
                                        <p:tgtEl>
                                          <p:spTgt spid="4915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9159"/>
                                        </p:tgtEl>
                                        <p:attrNameLst>
                                          <p:attrName>style.visibility</p:attrName>
                                        </p:attrNameLst>
                                      </p:cBhvr>
                                      <p:to>
                                        <p:strVal val="visible"/>
                                      </p:to>
                                    </p:set>
                                    <p:anim calcmode="lin" valueType="num">
                                      <p:cBhvr additive="base">
                                        <p:cTn id="25" dur="500" fill="hold"/>
                                        <p:tgtEl>
                                          <p:spTgt spid="49159"/>
                                        </p:tgtEl>
                                        <p:attrNameLst>
                                          <p:attrName>ppt_x</p:attrName>
                                        </p:attrNameLst>
                                      </p:cBhvr>
                                      <p:tavLst>
                                        <p:tav tm="0">
                                          <p:val>
                                            <p:strVal val="#ppt_x"/>
                                          </p:val>
                                        </p:tav>
                                        <p:tav tm="100000">
                                          <p:val>
                                            <p:strVal val="#ppt_x"/>
                                          </p:val>
                                        </p:tav>
                                      </p:tavLst>
                                    </p:anim>
                                    <p:anim calcmode="lin" valueType="num">
                                      <p:cBhvr additive="base">
                                        <p:cTn id="26" dur="500" fill="hold"/>
                                        <p:tgtEl>
                                          <p:spTgt spid="491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052736"/>
            <a:ext cx="8229600" cy="4525963"/>
          </a:xfrm>
        </p:spPr>
        <p:txBody>
          <a:bodyPr/>
          <a:lstStyle/>
          <a:p>
            <a:pPr algn="ctr">
              <a:spcBef>
                <a:spcPts val="600"/>
              </a:spcBef>
              <a:buNone/>
            </a:pPr>
            <a:endParaRPr lang="en-US" sz="1900" b="1" dirty="0" smtClean="0">
              <a:solidFill>
                <a:schemeClr val="tx2">
                  <a:lumMod val="60000"/>
                  <a:lumOff val="40000"/>
                </a:schemeClr>
              </a:solidFill>
              <a:latin typeface="Arial" pitchFamily="34" charset="0"/>
              <a:cs typeface="Arial" pitchFamily="34" charset="0"/>
            </a:endParaRPr>
          </a:p>
          <a:p>
            <a:pPr>
              <a:spcBef>
                <a:spcPts val="600"/>
              </a:spcBef>
            </a:pPr>
            <a:r>
              <a:rPr lang="en-US" sz="2400" dirty="0" smtClean="0">
                <a:cs typeface="Arial" pitchFamily="34" charset="0"/>
              </a:rPr>
              <a:t>Relatively few come straight from school to study with OUA</a:t>
            </a:r>
          </a:p>
          <a:p>
            <a:pPr>
              <a:spcBef>
                <a:spcPts val="600"/>
              </a:spcBef>
            </a:pPr>
            <a:r>
              <a:rPr lang="en-US" sz="2400" dirty="0" smtClean="0">
                <a:cs typeface="Arial" pitchFamily="34" charset="0"/>
              </a:rPr>
              <a:t>Mostly mature-age (&gt;21), in paid employment and/or with parenting responsibilities</a:t>
            </a:r>
          </a:p>
          <a:p>
            <a:pPr>
              <a:spcBef>
                <a:spcPts val="600"/>
              </a:spcBef>
            </a:pPr>
            <a:r>
              <a:rPr lang="en-US" sz="2400" dirty="0" smtClean="0">
                <a:cs typeface="Arial" pitchFamily="34" charset="0"/>
              </a:rPr>
              <a:t>Around half of OUA students are first in family to come to university</a:t>
            </a:r>
          </a:p>
          <a:p>
            <a:pPr algn="just">
              <a:spcBef>
                <a:spcPts val="600"/>
              </a:spcBef>
              <a:buNone/>
            </a:pPr>
            <a:r>
              <a:rPr lang="en-US" sz="2400" b="1" i="1" dirty="0" smtClean="0">
                <a:solidFill>
                  <a:schemeClr val="accent1"/>
                </a:solidFill>
                <a:cs typeface="Arial" pitchFamily="34" charset="0"/>
              </a:rPr>
              <a:t>	</a:t>
            </a:r>
          </a:p>
          <a:p>
            <a:pPr marL="0" indent="0" algn="just">
              <a:spcBef>
                <a:spcPts val="600"/>
              </a:spcBef>
              <a:buNone/>
            </a:pPr>
            <a:r>
              <a:rPr lang="en-US" sz="2400" b="1" i="1" dirty="0" smtClean="0">
                <a:solidFill>
                  <a:schemeClr val="accent1"/>
                </a:solidFill>
                <a:cs typeface="Arial" pitchFamily="34" charset="0"/>
              </a:rPr>
              <a:t>OUA students have multiple responsibilities, often with little prior educational experience, combined with lack of time, money or both….</a:t>
            </a:r>
          </a:p>
          <a:p>
            <a:pPr>
              <a:spcBef>
                <a:spcPts val="600"/>
              </a:spcBef>
              <a:buNone/>
            </a:pPr>
            <a:endParaRPr lang="en-US" sz="2400" dirty="0" smtClean="0">
              <a:latin typeface="Arial" pitchFamily="34" charset="0"/>
              <a:cs typeface="Arial" pitchFamily="34" charset="0"/>
            </a:endParaRPr>
          </a:p>
        </p:txBody>
      </p:sp>
      <p:sp>
        <p:nvSpPr>
          <p:cNvPr id="3" name="Title 2"/>
          <p:cNvSpPr>
            <a:spLocks noGrp="1"/>
          </p:cNvSpPr>
          <p:nvPr>
            <p:ph type="title"/>
          </p:nvPr>
        </p:nvSpPr>
        <p:spPr>
          <a:xfrm>
            <a:off x="467544" y="116632"/>
            <a:ext cx="8229600" cy="922114"/>
          </a:xfrm>
        </p:spPr>
        <p:txBody>
          <a:bodyPr/>
          <a:lstStyle/>
          <a:p>
            <a:r>
              <a:rPr lang="en-US" sz="3600" b="1" dirty="0" smtClean="0">
                <a:solidFill>
                  <a:srgbClr val="0070C0"/>
                </a:solidFill>
                <a:latin typeface="Arial" charset="0"/>
                <a:cs typeface="Arial" charset="0"/>
              </a:rPr>
              <a:t>OUA students “non-traditional”</a:t>
            </a:r>
            <a:br>
              <a:rPr lang="en-US" sz="3600" b="1" dirty="0" smtClean="0">
                <a:solidFill>
                  <a:srgbClr val="0070C0"/>
                </a:solidFill>
                <a:latin typeface="Arial" charset="0"/>
                <a:cs typeface="Arial" charset="0"/>
              </a:rPr>
            </a:br>
            <a:endParaRPr lang="en-US" sz="3600" b="1" dirty="0">
              <a:solidFill>
                <a:srgbClr val="0070C0"/>
              </a:solidFill>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2000"/>
                                        <p:tgtEl>
                                          <p:spTgt spid="2">
                                            <p:txEl>
                                              <p:pRg st="2" end="2"/>
                                            </p:txEl>
                                          </p:spTgt>
                                        </p:tgtEl>
                                      </p:cBhvr>
                                    </p:animEffect>
                                  </p:childTnLst>
                                </p:cTn>
                              </p:par>
                            </p:childTnLst>
                          </p:cTn>
                        </p:par>
                        <p:par>
                          <p:cTn id="12" fill="hold">
                            <p:stCondLst>
                              <p:cond delay="2500"/>
                            </p:stCondLst>
                            <p:childTnLst>
                              <p:par>
                                <p:cTn id="13" presetID="10" presetClass="entr" presetSubtype="0" fill="hold" nodeType="after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dissolve">
                                      <p:cBhvr>
                                        <p:cTn id="2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00052"/>
            <a:ext cx="9036496" cy="1143000"/>
          </a:xfrm>
          <a:noFill/>
          <a:ln>
            <a:noFill/>
          </a:ln>
        </p:spPr>
        <p:txBody>
          <a:bodyPr/>
          <a:lstStyle/>
          <a:p>
            <a:pPr eaLnBrk="1" hangingPunct="1"/>
            <a:r>
              <a:rPr lang="en-US" sz="3600" b="1" dirty="0" smtClean="0">
                <a:solidFill>
                  <a:srgbClr val="0070C0"/>
                </a:solidFill>
                <a:latin typeface="Arial" charset="0"/>
                <a:cs typeface="Arial" charset="0"/>
              </a:rPr>
              <a:t>Importance of</a:t>
            </a:r>
            <a:r>
              <a:rPr lang="en-US" sz="3600" b="1" dirty="0" smtClean="0">
                <a:solidFill>
                  <a:srgbClr val="0070C0"/>
                </a:solidFill>
                <a:latin typeface="Arial" charset="0"/>
                <a:cs typeface="Arial" charset="0"/>
              </a:rPr>
              <a:t> </a:t>
            </a:r>
            <a:r>
              <a:rPr lang="en-US" sz="3600" b="1" dirty="0" smtClean="0">
                <a:solidFill>
                  <a:srgbClr val="0070C0"/>
                </a:solidFill>
                <a:latin typeface="Arial" charset="0"/>
                <a:cs typeface="Arial" charset="0"/>
              </a:rPr>
              <a:t>student </a:t>
            </a:r>
            <a:r>
              <a:rPr lang="en-US" sz="3600" b="1" dirty="0" smtClean="0">
                <a:solidFill>
                  <a:srgbClr val="0070C0"/>
                </a:solidFill>
                <a:latin typeface="Arial" charset="0"/>
                <a:cs typeface="Arial" charset="0"/>
              </a:rPr>
              <a:t>engagement</a:t>
            </a:r>
            <a:endParaRPr lang="en-US" sz="3600" b="1" dirty="0">
              <a:solidFill>
                <a:srgbClr val="0070C0"/>
              </a:solidFill>
              <a:latin typeface="Arial" charset="0"/>
              <a:cs typeface="Arial" charset="0"/>
            </a:endParaRPr>
          </a:p>
        </p:txBody>
      </p:sp>
      <p:sp>
        <p:nvSpPr>
          <p:cNvPr id="3" name="Content Placeholder 2"/>
          <p:cNvSpPr>
            <a:spLocks noGrp="1"/>
          </p:cNvSpPr>
          <p:nvPr>
            <p:ph idx="1"/>
          </p:nvPr>
        </p:nvSpPr>
        <p:spPr>
          <a:xfrm>
            <a:off x="455969" y="1052736"/>
            <a:ext cx="8292495" cy="4824536"/>
          </a:xfrm>
        </p:spPr>
        <p:txBody>
          <a:bodyPr/>
          <a:lstStyle/>
          <a:p>
            <a:pPr>
              <a:buNone/>
            </a:pPr>
            <a:endParaRPr lang="en-US" sz="2400" dirty="0" smtClean="0">
              <a:cs typeface="Arial" pitchFamily="34" charset="0"/>
            </a:endParaRPr>
          </a:p>
          <a:p>
            <a:pPr algn="r">
              <a:buNone/>
            </a:pPr>
            <a:r>
              <a:rPr lang="en-US" sz="2800" b="1" dirty="0" smtClean="0">
                <a:cs typeface="Arial" pitchFamily="34" charset="0"/>
              </a:rPr>
              <a:t>Student Engagement is </a:t>
            </a:r>
            <a:r>
              <a:rPr lang="en-US" sz="2800" b="1" dirty="0" smtClean="0">
                <a:cs typeface="Arial" pitchFamily="34" charset="0"/>
              </a:rPr>
              <a:t>closely </a:t>
            </a:r>
            <a:r>
              <a:rPr lang="en-US" sz="2800" b="1" dirty="0" smtClean="0">
                <a:cs typeface="Arial" pitchFamily="34" charset="0"/>
              </a:rPr>
              <a:t>linked</a:t>
            </a:r>
          </a:p>
          <a:p>
            <a:pPr algn="r">
              <a:buNone/>
            </a:pPr>
            <a:r>
              <a:rPr lang="en-US" sz="2800" b="1" dirty="0" smtClean="0">
                <a:cs typeface="Arial" pitchFamily="34" charset="0"/>
              </a:rPr>
              <a:t> </a:t>
            </a:r>
            <a:r>
              <a:rPr lang="en-US" sz="2800" b="1" dirty="0" smtClean="0">
                <a:cs typeface="Arial" pitchFamily="34" charset="0"/>
              </a:rPr>
              <a:t>with student satisfaction &amp; </a:t>
            </a:r>
            <a:r>
              <a:rPr lang="en-US" sz="2800" b="1" dirty="0" smtClean="0">
                <a:cs typeface="Arial" pitchFamily="34" charset="0"/>
              </a:rPr>
              <a:t>success</a:t>
            </a:r>
          </a:p>
          <a:p>
            <a:pPr>
              <a:buNone/>
            </a:pPr>
            <a:r>
              <a:rPr lang="en-US" sz="2400" dirty="0" smtClean="0">
                <a:cs typeface="Arial" pitchFamily="34" charset="0"/>
              </a:rPr>
              <a:t>	</a:t>
            </a:r>
            <a:r>
              <a:rPr lang="en-US" sz="2000" i="1" dirty="0" smtClean="0">
                <a:cs typeface="Arial" pitchFamily="34" charset="0"/>
              </a:rPr>
              <a:t>(</a:t>
            </a:r>
            <a:r>
              <a:rPr lang="en-US" sz="2000" i="1" dirty="0" smtClean="0">
                <a:cs typeface="Arial" pitchFamily="34" charset="0"/>
              </a:rPr>
              <a:t>Australasian Survey of Student Engagement; ACER, 2008, 2009, 2010</a:t>
            </a:r>
            <a:r>
              <a:rPr lang="en-US" sz="2000" i="1" dirty="0" smtClean="0">
                <a:cs typeface="Arial" pitchFamily="34" charset="0"/>
              </a:rPr>
              <a:t>)</a:t>
            </a:r>
            <a:endParaRPr lang="en-US" sz="2000" i="1" dirty="0" smtClean="0">
              <a:cs typeface="Arial" pitchFamily="34" charset="0"/>
            </a:endParaRPr>
          </a:p>
          <a:p>
            <a:pPr>
              <a:buNone/>
            </a:pPr>
            <a:endParaRPr lang="en-US" sz="2400" i="1" dirty="0" smtClean="0"/>
          </a:p>
          <a:p>
            <a:pPr marL="0" indent="0">
              <a:buNone/>
            </a:pPr>
            <a:r>
              <a:rPr lang="en-US" sz="2800" b="1" dirty="0" smtClean="0"/>
              <a:t>Student engagement in educationally </a:t>
            </a:r>
            <a:br>
              <a:rPr lang="en-US" sz="2800" b="1" dirty="0" smtClean="0"/>
            </a:br>
            <a:r>
              <a:rPr lang="en-US" sz="2800" b="1" dirty="0" smtClean="0"/>
              <a:t>purposeful activities is positively related </a:t>
            </a:r>
            <a:br>
              <a:rPr lang="en-US" sz="2800" b="1" dirty="0" smtClean="0"/>
            </a:br>
            <a:r>
              <a:rPr lang="en-US" sz="2800" b="1" dirty="0" smtClean="0"/>
              <a:t>to academic outcomes. </a:t>
            </a:r>
          </a:p>
          <a:p>
            <a:pPr marL="0" indent="0">
              <a:buNone/>
              <a:tabLst>
                <a:tab pos="2511425" algn="l"/>
              </a:tabLst>
            </a:pPr>
            <a:r>
              <a:rPr lang="en-US" sz="2400" i="1" dirty="0" smtClean="0"/>
              <a:t>	</a:t>
            </a:r>
            <a:r>
              <a:rPr lang="en-US" sz="2000" i="1" dirty="0" smtClean="0"/>
              <a:t>(</a:t>
            </a:r>
            <a:r>
              <a:rPr lang="en-US" sz="2000" i="1" dirty="0" err="1" smtClean="0"/>
              <a:t>Kuh</a:t>
            </a:r>
            <a:r>
              <a:rPr lang="en-US" sz="2000" i="1" dirty="0" smtClean="0"/>
              <a:t> et al., 2008</a:t>
            </a:r>
            <a:r>
              <a:rPr lang="en-US" sz="2000" i="1" dirty="0" smtClean="0"/>
              <a:t>)</a:t>
            </a:r>
            <a:endParaRPr lang="en-US" sz="2000" i="1" dirty="0" smtClean="0"/>
          </a:p>
          <a:p>
            <a:pPr>
              <a:buFontTx/>
              <a:buChar char="-"/>
            </a:pPr>
            <a:endParaRPr lang="en-US" sz="2000" dirty="0" smtClean="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2000"/>
                                        <p:tgtEl>
                                          <p:spTgt spid="3">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dissolve">
                                      <p:cBhvr>
                                        <p:cTn id="19" dur="500"/>
                                        <p:tgtEl>
                                          <p:spTgt spid="3">
                                            <p:txEl>
                                              <p:pRg st="5" end="5"/>
                                            </p:txEl>
                                          </p:spTgt>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190"/>
            <a:ext cx="8229600" cy="850106"/>
          </a:xfrm>
        </p:spPr>
        <p:txBody>
          <a:bodyPr/>
          <a:lstStyle/>
          <a:p>
            <a:r>
              <a:rPr lang="en-US" sz="3200" b="1" dirty="0" smtClean="0">
                <a:solidFill>
                  <a:srgbClr val="0070C0"/>
                </a:solidFill>
                <a:latin typeface="Arial" charset="0"/>
                <a:cs typeface="Arial" charset="0"/>
              </a:rPr>
              <a:t>Online Student Engagement Challenges</a:t>
            </a:r>
            <a:endParaRPr lang="en-US" sz="3200" b="1" dirty="0">
              <a:solidFill>
                <a:srgbClr val="0070C0"/>
              </a:solidFill>
              <a:latin typeface="Arial" charset="0"/>
              <a:cs typeface="Arial" charset="0"/>
            </a:endParaRPr>
          </a:p>
        </p:txBody>
      </p:sp>
      <p:sp>
        <p:nvSpPr>
          <p:cNvPr id="3" name="Content Placeholder 2"/>
          <p:cNvSpPr>
            <a:spLocks noGrp="1"/>
          </p:cNvSpPr>
          <p:nvPr>
            <p:ph idx="1"/>
          </p:nvPr>
        </p:nvSpPr>
        <p:spPr>
          <a:xfrm>
            <a:off x="467544" y="1268760"/>
            <a:ext cx="8229600" cy="3960440"/>
          </a:xfrm>
        </p:spPr>
        <p:txBody>
          <a:bodyPr/>
          <a:lstStyle/>
          <a:p>
            <a:r>
              <a:rPr lang="en-US" sz="2400" dirty="0" smtClean="0">
                <a:latin typeface="Arial" pitchFamily="34" charset="0"/>
                <a:cs typeface="Arial" pitchFamily="34" charset="0"/>
              </a:rPr>
              <a:t>How do we </a:t>
            </a:r>
            <a:r>
              <a:rPr lang="en-US" sz="2400" dirty="0" smtClean="0">
                <a:latin typeface="Arial" pitchFamily="34" charset="0"/>
                <a:cs typeface="Arial" pitchFamily="34" charset="0"/>
              </a:rPr>
              <a:t>engage </a:t>
            </a:r>
            <a:r>
              <a:rPr lang="en-US" sz="2400" dirty="0" smtClean="0">
                <a:latin typeface="Arial" pitchFamily="34" charset="0"/>
                <a:cs typeface="Arial" pitchFamily="34" charset="0"/>
              </a:rPr>
              <a:t>with students in a meaningful way when we never see them face-to-face?</a:t>
            </a:r>
          </a:p>
          <a:p>
            <a:pPr>
              <a:buNone/>
            </a:pP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How do we help students </a:t>
            </a:r>
            <a:r>
              <a:rPr lang="en-US" sz="2400" dirty="0" smtClean="0">
                <a:latin typeface="Arial" pitchFamily="34" charset="0"/>
                <a:cs typeface="Arial" pitchFamily="34" charset="0"/>
              </a:rPr>
              <a:t>engage </a:t>
            </a:r>
            <a:r>
              <a:rPr lang="en-US" sz="2400" dirty="0" smtClean="0">
                <a:latin typeface="Arial" pitchFamily="34" charset="0"/>
                <a:cs typeface="Arial" pitchFamily="34" charset="0"/>
              </a:rPr>
              <a:t>with each other when they never come together as a group?</a:t>
            </a:r>
          </a:p>
          <a:p>
            <a:pPr>
              <a:buNone/>
            </a:pP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How do we </a:t>
            </a:r>
            <a:r>
              <a:rPr lang="en-US" sz="2400" dirty="0" smtClean="0">
                <a:latin typeface="Arial" pitchFamily="34" charset="0"/>
                <a:cs typeface="Arial" pitchFamily="34" charset="0"/>
              </a:rPr>
              <a:t>engage them </a:t>
            </a:r>
            <a:r>
              <a:rPr lang="en-US" sz="2400" dirty="0" smtClean="0">
                <a:latin typeface="Arial" pitchFamily="34" charset="0"/>
                <a:cs typeface="Arial" pitchFamily="34" charset="0"/>
              </a:rPr>
              <a:t>with a learning community when they may be studying across two or more institutions?</a:t>
            </a:r>
            <a:endParaRPr lang="en-US" sz="24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amond(in)">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UA_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7652F5B7034047B6C70F9AEB8ED43B" ma:contentTypeVersion="15" ma:contentTypeDescription="Create a new document." ma:contentTypeScope="" ma:versionID="145ed5898435132d82025dda281a4717">
  <xsd:schema xmlns:xsd="http://www.w3.org/2001/XMLSchema" xmlns:xs="http://www.w3.org/2001/XMLSchema" xmlns:p="http://schemas.microsoft.com/office/2006/metadata/properties" xmlns:ns2="e9c2b902-71aa-4872-9563-5558862f0048" xmlns:ns3="2e1b98ae-4ad8-4f94-b2e9-2941d01c86a2" targetNamespace="http://schemas.microsoft.com/office/2006/metadata/properties" ma:root="true" ma:fieldsID="86627574984cff5ceec644bfd218b5f5" ns2:_="" ns3:_="">
    <xsd:import namespace="e9c2b902-71aa-4872-9563-5558862f0048"/>
    <xsd:import namespace="2e1b98ae-4ad8-4f94-b2e9-2941d01c86a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c2b902-71aa-4872-9563-5558862f00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4fa6e375-89d1-4f89-9ebf-5f6e204b5e67"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e1b98ae-4ad8-4f94-b2e9-2941d01c86a2"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12f91749-88f7-45b6-b363-1abbe739a771}" ma:internalName="TaxCatchAll" ma:showField="CatchAllData" ma:web="2e1b98ae-4ad8-4f94-b2e9-2941d01c86a2">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AB6ADD-4497-40A2-8683-550EC7810D97}"/>
</file>

<file path=customXml/itemProps2.xml><?xml version="1.0" encoding="utf-8"?>
<ds:datastoreItem xmlns:ds="http://schemas.openxmlformats.org/officeDocument/2006/customXml" ds:itemID="{E794BBF4-4629-4936-819D-37E46CADB86C}"/>
</file>

<file path=docProps/app.xml><?xml version="1.0" encoding="utf-8"?>
<Properties xmlns="http://schemas.openxmlformats.org/officeDocument/2006/extended-properties" xmlns:vt="http://schemas.openxmlformats.org/officeDocument/2006/docPropsVTypes">
  <Template/>
  <TotalTime>2582</TotalTime>
  <Words>819</Words>
  <Application>Microsoft Office PowerPoint</Application>
  <PresentationFormat>On-screen Show (4:3)</PresentationFormat>
  <Paragraphs>137</Paragraphs>
  <Slides>21</Slides>
  <Notes>6</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OUA_PPT</vt:lpstr>
      <vt:lpstr>1_Custom Design</vt:lpstr>
      <vt:lpstr>Custom Design</vt:lpstr>
      <vt:lpstr>Brave New Worlds: Libraries, Learning &amp; Community Needs State Library of NSW, July 2013   Enhancing online learning:  Promoting student engagement through partnership with local libraries    Dr Cathy Stone, Director, Student Success  Open Universities Australia  </vt:lpstr>
      <vt:lpstr>About Open Universities Australia </vt:lpstr>
      <vt:lpstr>The OUA family</vt:lpstr>
      <vt:lpstr>Students by state</vt:lpstr>
      <vt:lpstr>How and what do our students study?</vt:lpstr>
      <vt:lpstr>Our students are a very diverse bunch!</vt:lpstr>
      <vt:lpstr>OUA students “non-traditional” </vt:lpstr>
      <vt:lpstr>Importance of student engagement</vt:lpstr>
      <vt:lpstr>Online Student Engagement Challenges</vt:lpstr>
      <vt:lpstr>‘OUA Connect’ Pilot - 2012</vt:lpstr>
      <vt:lpstr>Roles and responsibilities</vt:lpstr>
      <vt:lpstr>How did the pilot operate?</vt:lpstr>
      <vt:lpstr>Facebook posts</vt:lpstr>
      <vt:lpstr>Twitter feeds</vt:lpstr>
      <vt:lpstr>Student Feedback  </vt:lpstr>
      <vt:lpstr>Survey Results</vt:lpstr>
      <vt:lpstr>Survey Results</vt:lpstr>
      <vt:lpstr>Where to in 2013?</vt:lpstr>
      <vt:lpstr>Where to in 2013?</vt:lpstr>
      <vt:lpstr>How does it work?</vt:lpstr>
      <vt:lpstr>Questions?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selmir.gosto</dc:creator>
  <cp:lastModifiedBy>catherine.stone</cp:lastModifiedBy>
  <cp:revision>419</cp:revision>
  <dcterms:created xsi:type="dcterms:W3CDTF">2008-08-06T03:19:39Z</dcterms:created>
  <dcterms:modified xsi:type="dcterms:W3CDTF">2013-07-10T01:54:46Z</dcterms:modified>
</cp:coreProperties>
</file>