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87" r:id="rId4"/>
    <p:sldId id="305" r:id="rId5"/>
    <p:sldId id="300" r:id="rId6"/>
    <p:sldId id="308" r:id="rId7"/>
    <p:sldId id="320" r:id="rId8"/>
    <p:sldId id="311" r:id="rId9"/>
    <p:sldId id="299" r:id="rId10"/>
    <p:sldId id="312" r:id="rId11"/>
    <p:sldId id="315" r:id="rId12"/>
    <p:sldId id="316" r:id="rId13"/>
    <p:sldId id="319" r:id="rId14"/>
    <p:sldId id="317" r:id="rId15"/>
    <p:sldId id="318" r:id="rId16"/>
    <p:sldId id="321" r:id="rId17"/>
    <p:sldId id="322" r:id="rId18"/>
    <p:sldId id="314" r:id="rId19"/>
    <p:sldId id="264" r:id="rId20"/>
  </p:sldIdLst>
  <p:sldSz cx="9144000" cy="5145088"/>
  <p:notesSz cx="6858000" cy="124777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900"/>
    <a:srgbClr val="00A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76306" autoAdjust="0"/>
  </p:normalViewPr>
  <p:slideViewPr>
    <p:cSldViewPr>
      <p:cViewPr varScale="1">
        <p:scale>
          <a:sx n="91" d="100"/>
          <a:sy n="91" d="100"/>
        </p:scale>
        <p:origin x="1680" y="168"/>
      </p:cViewPr>
      <p:guideLst>
        <p:guide orient="horz" pos="162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8771D62-0FC8-4214-8CB9-17796B184C5E}"/>
    <pc:docChg chg="addSld delSld modSld sldOrd">
      <pc:chgData name="" userId="" providerId="" clId="Web-{C8771D62-0FC8-4214-8CB9-17796B184C5E}" dt="2020-03-02T11:54:19.862" v="401" actId="20577"/>
      <pc:docMkLst>
        <pc:docMk/>
      </pc:docMkLst>
      <pc:sldChg chg="modNotes">
        <pc:chgData name="" userId="" providerId="" clId="Web-{C8771D62-0FC8-4214-8CB9-17796B184C5E}" dt="2020-03-02T11:26:41.763" v="156"/>
        <pc:sldMkLst>
          <pc:docMk/>
          <pc:sldMk cId="1863731506" sldId="271"/>
        </pc:sldMkLst>
      </pc:sldChg>
      <pc:sldChg chg="modSp modNotes">
        <pc:chgData name="" userId="" providerId="" clId="Web-{C8771D62-0FC8-4214-8CB9-17796B184C5E}" dt="2020-03-02T11:07:08.799" v="82"/>
        <pc:sldMkLst>
          <pc:docMk/>
          <pc:sldMk cId="2416732385" sldId="287"/>
        </pc:sldMkLst>
        <pc:spChg chg="mod">
          <ac:chgData name="" userId="" providerId="" clId="Web-{C8771D62-0FC8-4214-8CB9-17796B184C5E}" dt="2020-03-02T11:05:35.643" v="66" actId="20577"/>
          <ac:spMkLst>
            <pc:docMk/>
            <pc:sldMk cId="2416732385" sldId="287"/>
            <ac:spMk id="6" creationId="{C36E5E99-03AF-4F2C-9431-C3C5D0496CAD}"/>
          </ac:spMkLst>
        </pc:spChg>
      </pc:sldChg>
      <pc:sldChg chg="modNotes">
        <pc:chgData name="" userId="" providerId="" clId="Web-{C8771D62-0FC8-4214-8CB9-17796B184C5E}" dt="2020-03-02T11:07:13.861" v="84"/>
        <pc:sldMkLst>
          <pc:docMk/>
          <pc:sldMk cId="3556576441" sldId="289"/>
        </pc:sldMkLst>
      </pc:sldChg>
      <pc:sldChg chg="modSp">
        <pc:chgData name="" userId="" providerId="" clId="Web-{C8771D62-0FC8-4214-8CB9-17796B184C5E}" dt="2020-03-02T11:45:58.795" v="350" actId="20577"/>
        <pc:sldMkLst>
          <pc:docMk/>
          <pc:sldMk cId="2060115077" sldId="292"/>
        </pc:sldMkLst>
        <pc:spChg chg="mod">
          <ac:chgData name="" userId="" providerId="" clId="Web-{C8771D62-0FC8-4214-8CB9-17796B184C5E}" dt="2020-03-02T11:45:58.795" v="350" actId="20577"/>
          <ac:spMkLst>
            <pc:docMk/>
            <pc:sldMk cId="2060115077" sldId="292"/>
            <ac:spMk id="6" creationId="{3350A1C1-9819-4A8E-AE96-3490235C953D}"/>
          </ac:spMkLst>
        </pc:spChg>
        <pc:spChg chg="mod">
          <ac:chgData name="" userId="" providerId="" clId="Web-{C8771D62-0FC8-4214-8CB9-17796B184C5E}" dt="2020-03-02T11:38:05.607" v="275" actId="20577"/>
          <ac:spMkLst>
            <pc:docMk/>
            <pc:sldMk cId="2060115077" sldId="292"/>
            <ac:spMk id="13316" creationId="{00000000-0000-0000-0000-000000000000}"/>
          </ac:spMkLst>
        </pc:spChg>
      </pc:sldChg>
      <pc:sldChg chg="modSp">
        <pc:chgData name="" userId="" providerId="" clId="Web-{C8771D62-0FC8-4214-8CB9-17796B184C5E}" dt="2020-03-02T11:47:52.395" v="378" actId="20577"/>
        <pc:sldMkLst>
          <pc:docMk/>
          <pc:sldMk cId="1074534187" sldId="296"/>
        </pc:sldMkLst>
        <pc:spChg chg="mod">
          <ac:chgData name="" userId="" providerId="" clId="Web-{C8771D62-0FC8-4214-8CB9-17796B184C5E}" dt="2020-03-02T11:47:52.395" v="378" actId="20577"/>
          <ac:spMkLst>
            <pc:docMk/>
            <pc:sldMk cId="1074534187" sldId="296"/>
            <ac:spMk id="6" creationId="{C36E5E99-03AF-4F2C-9431-C3C5D0496CAD}"/>
          </ac:spMkLst>
        </pc:spChg>
      </pc:sldChg>
      <pc:sldChg chg="delSp modSp ord modNotes">
        <pc:chgData name="" userId="" providerId="" clId="Web-{C8771D62-0FC8-4214-8CB9-17796B184C5E}" dt="2020-03-02T11:45:05.905" v="329"/>
        <pc:sldMkLst>
          <pc:docMk/>
          <pc:sldMk cId="2741109560" sldId="298"/>
        </pc:sldMkLst>
        <pc:spChg chg="mod">
          <ac:chgData name="" userId="" providerId="" clId="Web-{C8771D62-0FC8-4214-8CB9-17796B184C5E}" dt="2020-03-02T11:42:27.246" v="310" actId="20577"/>
          <ac:spMkLst>
            <pc:docMk/>
            <pc:sldMk cId="2741109560" sldId="298"/>
            <ac:spMk id="15363" creationId="{00000000-0000-0000-0000-000000000000}"/>
          </ac:spMkLst>
        </pc:spChg>
        <pc:picChg chg="del mod">
          <ac:chgData name="" userId="" providerId="" clId="Web-{C8771D62-0FC8-4214-8CB9-17796B184C5E}" dt="2020-03-02T11:45:05.905" v="329"/>
          <ac:picMkLst>
            <pc:docMk/>
            <pc:sldMk cId="2741109560" sldId="298"/>
            <ac:picMk id="15362" creationId="{00000000-0000-0000-0000-000000000000}"/>
          </ac:picMkLst>
        </pc:picChg>
      </pc:sldChg>
      <pc:sldChg chg="modSp ord">
        <pc:chgData name="" userId="" providerId="" clId="Web-{C8771D62-0FC8-4214-8CB9-17796B184C5E}" dt="2020-03-02T11:54:17.409" v="399" actId="20577"/>
        <pc:sldMkLst>
          <pc:docMk/>
          <pc:sldMk cId="1363218514" sldId="299"/>
        </pc:sldMkLst>
        <pc:spChg chg="mod">
          <ac:chgData name="" userId="" providerId="" clId="Web-{C8771D62-0FC8-4214-8CB9-17796B184C5E}" dt="2020-03-02T11:54:17.409" v="399" actId="20577"/>
          <ac:spMkLst>
            <pc:docMk/>
            <pc:sldMk cId="1363218514" sldId="299"/>
            <ac:spMk id="5" creationId="{57C00F0C-E889-459A-8D2D-4685CD6DB6B8}"/>
          </ac:spMkLst>
        </pc:spChg>
        <pc:spChg chg="mod">
          <ac:chgData name="" userId="" providerId="" clId="Web-{C8771D62-0FC8-4214-8CB9-17796B184C5E}" dt="2020-03-02T11:37:28.857" v="268" actId="20577"/>
          <ac:spMkLst>
            <pc:docMk/>
            <pc:sldMk cId="1363218514" sldId="299"/>
            <ac:spMk id="13316" creationId="{00000000-0000-0000-0000-000000000000}"/>
          </ac:spMkLst>
        </pc:spChg>
      </pc:sldChg>
      <pc:sldChg chg="modSp modNotes">
        <pc:chgData name="" userId="" providerId="" clId="Web-{C8771D62-0FC8-4214-8CB9-17796B184C5E}" dt="2020-03-02T11:46:42.858" v="366" actId="20577"/>
        <pc:sldMkLst>
          <pc:docMk/>
          <pc:sldMk cId="4044378615" sldId="300"/>
        </pc:sldMkLst>
        <pc:spChg chg="mod">
          <ac:chgData name="" userId="" providerId="" clId="Web-{C8771D62-0FC8-4214-8CB9-17796B184C5E}" dt="2020-03-02T11:46:42.858" v="366" actId="20577"/>
          <ac:spMkLst>
            <pc:docMk/>
            <pc:sldMk cId="4044378615" sldId="300"/>
            <ac:spMk id="6" creationId="{C36E5E99-03AF-4F2C-9431-C3C5D0496CAD}"/>
          </ac:spMkLst>
        </pc:spChg>
      </pc:sldChg>
      <pc:sldChg chg="modSp add del ord replId">
        <pc:chgData name="" userId="" providerId="" clId="Web-{C8771D62-0FC8-4214-8CB9-17796B184C5E}" dt="2020-03-02T11:37:24.592" v="267"/>
        <pc:sldMkLst>
          <pc:docMk/>
          <pc:sldMk cId="1042609981" sldId="301"/>
        </pc:sldMkLst>
        <pc:spChg chg="mod">
          <ac:chgData name="" userId="" providerId="" clId="Web-{C8771D62-0FC8-4214-8CB9-17796B184C5E}" dt="2020-03-02T11:36:26.108" v="257" actId="20577"/>
          <ac:spMkLst>
            <pc:docMk/>
            <pc:sldMk cId="1042609981" sldId="301"/>
            <ac:spMk id="12294" creationId="{00000000-0000-0000-0000-000000000000}"/>
          </ac:spMkLst>
        </pc:spChg>
      </pc:sldChg>
      <pc:sldChg chg="modSp add ord replId">
        <pc:chgData name="" userId="" providerId="" clId="Web-{C8771D62-0FC8-4214-8CB9-17796B184C5E}" dt="2020-03-02T11:46:44.280" v="368"/>
        <pc:sldMkLst>
          <pc:docMk/>
          <pc:sldMk cId="1988017073" sldId="302"/>
        </pc:sldMkLst>
        <pc:spChg chg="mod">
          <ac:chgData name="" userId="" providerId="" clId="Web-{C8771D62-0FC8-4214-8CB9-17796B184C5E}" dt="2020-03-02T11:37:16.967" v="265" actId="20577"/>
          <ac:spMkLst>
            <pc:docMk/>
            <pc:sldMk cId="1988017073" sldId="302"/>
            <ac:spMk id="12294" creationId="{00000000-0000-0000-0000-000000000000}"/>
          </ac:spMkLst>
        </pc:spChg>
      </pc:sldChg>
      <pc:sldChg chg="add replId">
        <pc:chgData name="" userId="" providerId="" clId="Web-{C8771D62-0FC8-4214-8CB9-17796B184C5E}" dt="2020-03-02T11:42:02.684" v="304"/>
        <pc:sldMkLst>
          <pc:docMk/>
          <pc:sldMk cId="2383078784" sldId="303"/>
        </pc:sldMkLst>
      </pc:sldChg>
      <pc:sldChg chg="modSp add ord replId modNotes">
        <pc:chgData name="" userId="" providerId="" clId="Web-{C8771D62-0FC8-4214-8CB9-17796B184C5E}" dt="2020-03-02T11:53:13.549" v="388" actId="20577"/>
        <pc:sldMkLst>
          <pc:docMk/>
          <pc:sldMk cId="4183706110" sldId="304"/>
        </pc:sldMkLst>
        <pc:spChg chg="mod">
          <ac:chgData name="" userId="" providerId="" clId="Web-{C8771D62-0FC8-4214-8CB9-17796B184C5E}" dt="2020-03-02T11:53:13.549" v="388" actId="20577"/>
          <ac:spMkLst>
            <pc:docMk/>
            <pc:sldMk cId="4183706110" sldId="304"/>
            <ac:spMk id="15363" creationId="{00000000-0000-0000-0000-000000000000}"/>
          </ac:spMkLst>
        </pc:spChg>
      </pc:sldChg>
    </pc:docChg>
  </pc:docChgLst>
  <pc:docChgLst>
    <pc:chgData name="Rachel Merrick" userId="cbe8880c-ddf3-414f-8338-1abdcfb2e32d" providerId="ADAL" clId="{263BF692-28AA-464B-A3DC-26FF224FEC5B}"/>
    <pc:docChg chg="undo custSel addSld delSld modSld addMainMaster delMainMaster">
      <pc:chgData name="Rachel Merrick" userId="cbe8880c-ddf3-414f-8338-1abdcfb2e32d" providerId="ADAL" clId="{263BF692-28AA-464B-A3DC-26FF224FEC5B}" dt="2021-05-18T09:19:57.924" v="49" actId="20577"/>
      <pc:docMkLst>
        <pc:docMk/>
      </pc:docMkLst>
      <pc:sldChg chg="modSp mod">
        <pc:chgData name="Rachel Merrick" userId="cbe8880c-ddf3-414f-8338-1abdcfb2e32d" providerId="ADAL" clId="{263BF692-28AA-464B-A3DC-26FF224FEC5B}" dt="2021-05-18T09:19:57.924" v="49" actId="20577"/>
        <pc:sldMkLst>
          <pc:docMk/>
          <pc:sldMk cId="0" sldId="256"/>
        </pc:sldMkLst>
        <pc:spChg chg="mod">
          <ac:chgData name="Rachel Merrick" userId="cbe8880c-ddf3-414f-8338-1abdcfb2e32d" providerId="ADAL" clId="{263BF692-28AA-464B-A3DC-26FF224FEC5B}" dt="2021-05-18T09:19:57.924" v="49" actId="20577"/>
          <ac:spMkLst>
            <pc:docMk/>
            <pc:sldMk cId="0" sldId="256"/>
            <ac:spMk id="3" creationId="{4A25C51B-F013-45AF-9622-C37AF6498667}"/>
          </ac:spMkLst>
        </pc:spChg>
      </pc:sldChg>
      <pc:sldChg chg="add del">
        <pc:chgData name="Rachel Merrick" userId="cbe8880c-ddf3-414f-8338-1abdcfb2e32d" providerId="ADAL" clId="{263BF692-28AA-464B-A3DC-26FF224FEC5B}" dt="2021-05-18T09:19:41.532" v="2" actId="2696"/>
        <pc:sldMkLst>
          <pc:docMk/>
          <pc:sldMk cId="3006245934" sldId="294"/>
        </pc:sldMkLst>
      </pc:sldChg>
      <pc:sldMasterChg chg="add del addSldLayout delSldLayout">
        <pc:chgData name="Rachel Merrick" userId="cbe8880c-ddf3-414f-8338-1abdcfb2e32d" providerId="ADAL" clId="{263BF692-28AA-464B-A3DC-26FF224FEC5B}" dt="2021-05-18T09:19:41.532" v="2" actId="2696"/>
        <pc:sldMasterMkLst>
          <pc:docMk/>
          <pc:sldMasterMk cId="2149665798" sldId="2147483660"/>
        </pc:sldMasterMkLst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1170911053" sldId="2147483661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992205740" sldId="2147483662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4019216118" sldId="2147483663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2375243738" sldId="2147483664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1100023708" sldId="2147483665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1050604508" sldId="2147483666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597994455" sldId="2147483667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588275754" sldId="2147483668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3142827165" sldId="2147483669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296184558" sldId="2147483670"/>
          </pc:sldLayoutMkLst>
        </pc:sldLayoutChg>
        <pc:sldLayoutChg chg="add del">
          <pc:chgData name="Rachel Merrick" userId="cbe8880c-ddf3-414f-8338-1abdcfb2e32d" providerId="ADAL" clId="{263BF692-28AA-464B-A3DC-26FF224FEC5B}" dt="2021-05-18T09:19:41.532" v="2" actId="2696"/>
          <pc:sldLayoutMkLst>
            <pc:docMk/>
            <pc:sldMasterMk cId="2149665798" sldId="2147483660"/>
            <pc:sldLayoutMk cId="4195272774" sldId="2147483671"/>
          </pc:sldLayoutMkLst>
        </pc:sldLayoutChg>
      </pc:sldMasterChg>
    </pc:docChg>
  </pc:docChgLst>
  <pc:docChgLst>
    <pc:chgData name="Rachel Merrick" userId="91128949_tp_dropbox" providerId="OAuth2" clId="{978B8159-27B6-894C-BEFA-473F7BD7CFD2}"/>
    <pc:docChg chg="modSld">
      <pc:chgData name="Rachel Merrick" userId="91128949_tp_dropbox" providerId="OAuth2" clId="{978B8159-27B6-894C-BEFA-473F7BD7CFD2}" dt="2020-03-02T09:07:35.329" v="16" actId="20577"/>
      <pc:docMkLst>
        <pc:docMk/>
      </pc:docMkLst>
      <pc:sldChg chg="modSp">
        <pc:chgData name="Rachel Merrick" userId="91128949_tp_dropbox" providerId="OAuth2" clId="{978B8159-27B6-894C-BEFA-473F7BD7CFD2}" dt="2020-03-02T09:06:55.487" v="5" actId="20577"/>
        <pc:sldMkLst>
          <pc:docMk/>
          <pc:sldMk cId="1443456920" sldId="293"/>
        </pc:sldMkLst>
        <pc:spChg chg="mod">
          <ac:chgData name="Rachel Merrick" userId="91128949_tp_dropbox" providerId="OAuth2" clId="{978B8159-27B6-894C-BEFA-473F7BD7CFD2}" dt="2020-03-02T09:06:55.487" v="5" actId="20577"/>
          <ac:spMkLst>
            <pc:docMk/>
            <pc:sldMk cId="1443456920" sldId="293"/>
            <ac:spMk id="12294" creationId="{00000000-0000-0000-0000-000000000000}"/>
          </ac:spMkLst>
        </pc:spChg>
      </pc:sldChg>
      <pc:sldChg chg="modSp">
        <pc:chgData name="Rachel Merrick" userId="91128949_tp_dropbox" providerId="OAuth2" clId="{978B8159-27B6-894C-BEFA-473F7BD7CFD2}" dt="2020-03-02T09:07:35.329" v="16" actId="20577"/>
        <pc:sldMkLst>
          <pc:docMk/>
          <pc:sldMk cId="1363218514" sldId="299"/>
        </pc:sldMkLst>
        <pc:spChg chg="mod">
          <ac:chgData name="Rachel Merrick" userId="91128949_tp_dropbox" providerId="OAuth2" clId="{978B8159-27B6-894C-BEFA-473F7BD7CFD2}" dt="2020-03-02T09:07:35.329" v="16" actId="20577"/>
          <ac:spMkLst>
            <pc:docMk/>
            <pc:sldMk cId="1363218514" sldId="299"/>
            <ac:spMk id="13316" creationId="{00000000-0000-0000-0000-000000000000}"/>
          </ac:spMkLst>
        </pc:spChg>
      </pc:sldChg>
      <pc:sldChg chg="modSp">
        <pc:chgData name="Rachel Merrick" userId="91128949_tp_dropbox" providerId="OAuth2" clId="{978B8159-27B6-894C-BEFA-473F7BD7CFD2}" dt="2020-03-02T09:07:20.703" v="11" actId="20577"/>
        <pc:sldMkLst>
          <pc:docMk/>
          <pc:sldMk cId="4044378615" sldId="300"/>
        </pc:sldMkLst>
        <pc:spChg chg="mod">
          <ac:chgData name="Rachel Merrick" userId="91128949_tp_dropbox" providerId="OAuth2" clId="{978B8159-27B6-894C-BEFA-473F7BD7CFD2}" dt="2020-03-02T09:07:20.703" v="11" actId="20577"/>
          <ac:spMkLst>
            <pc:docMk/>
            <pc:sldMk cId="4044378615" sldId="300"/>
            <ac:spMk id="133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85C73-D177-4B5A-8F0B-5EAFE684CF34}" type="datetimeFigureOut">
              <a:rPr lang="en-AU" smtClean="0"/>
              <a:t>20/5/21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1425"/>
            <a:ext cx="59515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2B01-D0D1-4586-9C46-1C6A1326BA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66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.wiki/JYb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cked.slq.qld.gov.au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y-place-govhack-201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900"/>
              </a:buClr>
              <a:buSzTx/>
              <a:buFont typeface="Arial" pitchFamily="34" charset="0"/>
              <a:buNone/>
              <a:tabLst/>
              <a:defRPr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6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>
                <a:solidFill>
                  <a:schemeClr val="tx1"/>
                </a:solidFill>
                <a:cs typeface="Calibri" panose="020F0502020204030204"/>
              </a:rPr>
              <a:t>Wikidata</a:t>
            </a:r>
            <a:r>
              <a:rPr lang="en-AU" dirty="0">
                <a:solidFill>
                  <a:schemeClr val="tx1"/>
                </a:solidFill>
                <a:cs typeface="Calibri" panose="020F0502020204030204"/>
              </a:rPr>
              <a:t> (explain)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chemeClr val="tx1"/>
                </a:solidFill>
                <a:cs typeface="Calibri" panose="020F0502020204030204"/>
              </a:rPr>
              <a:t>Public Library directory is a treasure trove of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Data as Collections </a:t>
            </a:r>
            <a:endParaRPr lang="en-AU" dirty="0">
              <a:solidFill>
                <a:schemeClr val="tx1"/>
              </a:solidFill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chemeClr val="tx1"/>
                </a:solidFill>
                <a:cs typeface="Calibri" panose="020F0502020204030204"/>
              </a:rPr>
              <a:t>Now can be queried, visualised and reused by anyone in a linked data environment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chemeClr val="tx1"/>
                </a:solidFill>
                <a:cs typeface="Calibri" panose="020F0502020204030204"/>
              </a:rPr>
              <a:t>NEXT UP – loading archives!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chemeClr val="tx1"/>
              </a:solidFill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chemeClr val="tx1"/>
                </a:solidFill>
                <a:cs typeface="Calibri" panose="020F0502020204030204"/>
              </a:rPr>
              <a:t>Screenshot: </a:t>
            </a:r>
            <a:r>
              <a:rPr lang="en-A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https://w.wiki/JYb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37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Large scale collections as data projects can draw on bigger, broader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24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Inaugural Catalyst 2020</a:t>
            </a:r>
          </a:p>
          <a:p>
            <a:r>
              <a:rPr lang="en-AU" dirty="0"/>
              <a:t>Creatives, technologists, etc.</a:t>
            </a:r>
          </a:p>
          <a:p>
            <a:r>
              <a:rPr lang="en-AU" dirty="0"/>
              <a:t>Open-ended and broad – what can YOU do with our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834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Dr. Keir Winesmith was the successful applicant with ‘Mapping Future Brisbane’</a:t>
            </a:r>
          </a:p>
          <a:p>
            <a:endParaRPr lang="en-AU" dirty="0"/>
          </a:p>
          <a:p>
            <a:r>
              <a:rPr lang="en-AU" dirty="0"/>
              <a:t>Map from State Library’s collection: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'Slater's Pocket Map of the City of Brisbane, 1865' ; https://hdl.handle.net/10462/deriv/34093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987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Massive collection of digitised maps – connected to other institutions collections</a:t>
            </a:r>
          </a:p>
          <a:p>
            <a:r>
              <a:rPr lang="en-AU" dirty="0"/>
              <a:t>Tell a story about Brisbane’s development and change over time</a:t>
            </a:r>
          </a:p>
          <a:p>
            <a:r>
              <a:rPr lang="en-AU" dirty="0"/>
              <a:t>Detailed data repositories representing space and history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by Dr. Keir Winesmith from Mapping Future Brisbane: https://www.slq.qld.gov.au/mappingfuturebrisbane/technology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947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Feed the machine learning algorithm to project continued change</a:t>
            </a:r>
          </a:p>
          <a:p>
            <a:r>
              <a:rPr lang="en-AU" dirty="0"/>
              <a:t>Learn about machine learning itself</a:t>
            </a:r>
          </a:p>
          <a:p>
            <a:r>
              <a:rPr lang="en-AU" dirty="0"/>
              <a:t>See what a machine would ‘dream’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by Dr. Keir Winesmith from Mapping Future Brisbane: https://www.slq.qld.gov.au/mappingfuturebrisbane/technology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1721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Put the power in the hands of users</a:t>
            </a:r>
          </a:p>
          <a:p>
            <a:r>
              <a:rPr lang="en-AU" dirty="0"/>
              <a:t>Disagree with the machines? Create your own!</a:t>
            </a:r>
          </a:p>
          <a:p>
            <a:r>
              <a:rPr lang="en-AU" dirty="0"/>
              <a:t>Tool direct link: https://mapping-future-brisbane.web.app/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57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Engages users with thinking about….</a:t>
            </a:r>
          </a:p>
          <a:p>
            <a:r>
              <a:rPr lang="en-AU" dirty="0"/>
              <a:t>Also opens up the possibilities of what we can do with data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by Dr. Keir Winesmith from Mapping Future Brisbane: https://www.slq.qld.gov.au/mappingfuturebrisbane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50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All of this was possible based on how we handled collections</a:t>
            </a:r>
          </a:p>
          <a:p>
            <a:r>
              <a:rPr lang="en-AU" dirty="0"/>
              <a:t>Uncovering data in maps</a:t>
            </a:r>
          </a:p>
          <a:p>
            <a:r>
              <a:rPr lang="en-AU" dirty="0"/>
              <a:t>Making it structured and reusable</a:t>
            </a:r>
          </a:p>
          <a:p>
            <a:r>
              <a:rPr lang="en-AU" dirty="0"/>
              <a:t>Experiment with machine learning</a:t>
            </a:r>
          </a:p>
          <a:p>
            <a:r>
              <a:rPr lang="en-AU" dirty="0"/>
              <a:t>And create a rich digital experience for users!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71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900"/>
              </a:buClr>
              <a:buSzTx/>
              <a:buFont typeface="Arial" pitchFamily="34" charset="0"/>
              <a:buNone/>
              <a:tabLst/>
              <a:defRPr/>
            </a:pPr>
            <a:r>
              <a:rPr lang="en-AU" sz="1200" dirty="0"/>
              <a:t>Transforming the way we think about collections</a:t>
            </a:r>
          </a:p>
          <a:p>
            <a:pPr marL="0" indent="0">
              <a:buClr>
                <a:srgbClr val="F9A900"/>
              </a:buClr>
              <a:buFont typeface="Arial" pitchFamily="34" charset="0"/>
              <a:buNone/>
            </a:pPr>
            <a:r>
              <a:rPr lang="en-AU" sz="1200" dirty="0"/>
              <a:t>Massive historical/modern collections</a:t>
            </a:r>
          </a:p>
          <a:p>
            <a:pPr marL="0" indent="0">
              <a:buClr>
                <a:srgbClr val="F9A900"/>
              </a:buClr>
              <a:buFont typeface="Arial" pitchFamily="34" charset="0"/>
              <a:buNone/>
            </a:pPr>
            <a:r>
              <a:rPr lang="en-AU" sz="1200" dirty="0"/>
              <a:t>Physical , digitised and born 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A900"/>
              </a:buClr>
              <a:buSzTx/>
              <a:buFont typeface="Arial" pitchFamily="34" charset="0"/>
              <a:buNone/>
              <a:tabLst/>
              <a:defRPr/>
            </a:pPr>
            <a:r>
              <a:rPr lang="en-AU" sz="1200" dirty="0"/>
              <a:t>All digital content is 1s and 0s and is data – photos, documents, maps, etc.</a:t>
            </a:r>
          </a:p>
          <a:p>
            <a:pPr marL="0" indent="0">
              <a:buClr>
                <a:srgbClr val="F9A900"/>
              </a:buClr>
              <a:buFont typeface="Arial" pitchFamily="34" charset="0"/>
              <a:buNone/>
            </a:pPr>
            <a:r>
              <a:rPr lang="en-AU" sz="1200" dirty="0"/>
              <a:t>cultivate collections as data as a middle-man for diverse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51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cs typeface="Calibri"/>
              </a:rPr>
              <a:t>Would this be a database today?</a:t>
            </a:r>
            <a:endParaRPr lang="en-AU" dirty="0"/>
          </a:p>
          <a:p>
            <a:r>
              <a:rPr lang="en-AU" dirty="0"/>
              <a:t>Mapping over space and time – simultaneously?</a:t>
            </a:r>
            <a:endParaRPr lang="en-AU" dirty="0">
              <a:cs typeface="Calibri"/>
            </a:endParaRPr>
          </a:p>
          <a:p>
            <a:r>
              <a:rPr lang="en-AU" dirty="0"/>
              <a:t>Identifying persons, places, or things that can be connected within and between collections</a:t>
            </a:r>
          </a:p>
          <a:p>
            <a:r>
              <a:rPr lang="en-AU" dirty="0"/>
              <a:t>Face recognition, auto-transcription, vectorizing maps</a:t>
            </a:r>
            <a:endParaRPr lang="en-AU" dirty="0"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581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Braille globe invented in Queensland in the 1950s</a:t>
            </a:r>
            <a:br>
              <a:rPr lang="en-AU" dirty="0"/>
            </a:br>
            <a:r>
              <a:rPr lang="en-AU" dirty="0"/>
              <a:t>3D capture techniques to create a printed replica</a:t>
            </a:r>
          </a:p>
          <a:p>
            <a:r>
              <a:rPr lang="en-AU" dirty="0"/>
              <a:t>Freely available digital 3D models and high-resolution printable files</a:t>
            </a:r>
          </a:p>
          <a:p>
            <a:endParaRPr lang="en-AU" dirty="0"/>
          </a:p>
          <a:p>
            <a:r>
              <a:rPr lang="en-AU" dirty="0"/>
              <a:t>Images: State Library website media gallery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7649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Sir Tim Berners-Lee suggested 5-star model for linked open data</a:t>
            </a:r>
          </a:p>
          <a:p>
            <a:endParaRPr lang="en-AU" dirty="0"/>
          </a:p>
          <a:p>
            <a:r>
              <a:rPr lang="en-AU" dirty="0"/>
              <a:t>Key component of our Digital Strategy – to build collections for use and re-use</a:t>
            </a:r>
          </a:p>
          <a:p>
            <a:r>
              <a:rPr lang="en-AU" dirty="0"/>
              <a:t>Data-rich agency for internal and external clients</a:t>
            </a:r>
          </a:p>
          <a:p>
            <a:r>
              <a:rPr lang="en-AU" dirty="0"/>
              <a:t>Uploading open data on government data portals for almost 10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Maturity assessments every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279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CSVs using internal schemas by dataset and local/national/international description standards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API access</a:t>
            </a:r>
          </a:p>
          <a:p>
            <a:r>
              <a:rPr lang="en-AU" dirty="0"/>
              <a:t>Google dataset search with thousands of data repositories harvested</a:t>
            </a:r>
          </a:p>
          <a:p>
            <a:endParaRPr lang="en-AU" dirty="0"/>
          </a:p>
          <a:p>
            <a:r>
              <a:rPr lang="en-AU" dirty="0"/>
              <a:t>Screenshot from: https://www.data.qld.gov.au/organization/state-library-queensland ; modified to fit on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71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 data stewards, we want users to create endless rich digital experiences with our data</a:t>
            </a:r>
          </a:p>
          <a:p>
            <a:r>
              <a:rPr lang="en-AU" dirty="0"/>
              <a:t>We can kick start that by harnessing our data to show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2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cs typeface="Calibri" panose="020F0502020204030204"/>
              </a:rPr>
              <a:t>Visualising allows those with entry level digital skills to explore and benefit from collections as data</a:t>
            </a:r>
          </a:p>
          <a:p>
            <a:endParaRPr lang="en-AU" dirty="0">
              <a:cs typeface="Calibri" panose="020F0502020204030204"/>
            </a:endParaRPr>
          </a:p>
          <a:p>
            <a:r>
              <a:rPr lang="en-AU" dirty="0">
                <a:cs typeface="Calibri" panose="020F0502020204030204"/>
              </a:rPr>
              <a:t>Use metadata about our collections and their thumbnail representations</a:t>
            </a:r>
          </a:p>
          <a:p>
            <a:r>
              <a:rPr lang="en-AU" dirty="0">
                <a:cs typeface="Calibri" panose="020F0502020204030204"/>
              </a:rPr>
              <a:t>Create live visual feed of what users are clicking on in our catalogue</a:t>
            </a:r>
          </a:p>
          <a:p>
            <a:endParaRPr lang="en-AU" dirty="0">
              <a:cs typeface="Calibri" panose="020F0502020204030204"/>
            </a:endParaRPr>
          </a:p>
          <a:p>
            <a:r>
              <a:rPr lang="en-AU" dirty="0">
                <a:cs typeface="Calibri" panose="020F0502020204030204"/>
              </a:rPr>
              <a:t>Screenshot from: </a:t>
            </a:r>
            <a:r>
              <a:rPr lang="en-AU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https://unstacked.slq.qld.gov.au/</a:t>
            </a:r>
            <a:endParaRPr lang="en-AU" u="none" dirty="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65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775" y="1241425"/>
            <a:ext cx="595153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Participate in </a:t>
            </a:r>
            <a:r>
              <a:rPr lang="en-AU" dirty="0" err="1"/>
              <a:t>GovHack</a:t>
            </a:r>
            <a:r>
              <a:rPr lang="en-AU" dirty="0"/>
              <a:t> hackathon</a:t>
            </a:r>
          </a:p>
          <a:p>
            <a:r>
              <a:rPr lang="en-AU" dirty="0"/>
              <a:t>My Place - winner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Our ATSI language datasets</a:t>
            </a:r>
          </a:p>
          <a:p>
            <a:r>
              <a:rPr lang="en-AU" dirty="0"/>
              <a:t>Create an app that identifies your location and connects you to language </a:t>
            </a:r>
          </a:p>
          <a:p>
            <a:r>
              <a:rPr lang="en-AU" dirty="0"/>
              <a:t>through augmented reality, virtual reality, collections, and stories</a:t>
            </a:r>
          </a:p>
          <a:p>
            <a:r>
              <a:rPr lang="en-AU" dirty="0"/>
              <a:t>promotes participation in the preservation of valuable at-risk languages</a:t>
            </a:r>
          </a:p>
          <a:p>
            <a:endParaRPr lang="en-AU" dirty="0"/>
          </a:p>
          <a:p>
            <a:r>
              <a:rPr lang="en-AU" dirty="0">
                <a:solidFill>
                  <a:schemeClr val="tx1"/>
                </a:solidFill>
              </a:rPr>
              <a:t>Screenshot from: </a:t>
            </a:r>
            <a:r>
              <a:rPr lang="en-AU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https://sites.google.com/view/my-place-govhack-2019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72B01-D0D1-4586-9C46-1C6A1326BA2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0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7" indent="0" algn="ctr">
              <a:buNone/>
              <a:defRPr/>
            </a:lvl2pPr>
            <a:lvl3pPr marL="914415" indent="0" algn="ctr">
              <a:buNone/>
              <a:defRPr/>
            </a:lvl3pPr>
            <a:lvl4pPr marL="1371622" indent="0" algn="ctr">
              <a:buNone/>
              <a:defRPr/>
            </a:lvl4pPr>
            <a:lvl5pPr marL="1828831" indent="0" algn="ctr">
              <a:buNone/>
              <a:defRPr/>
            </a:lvl5pPr>
            <a:lvl6pPr marL="2286038" indent="0" algn="ctr">
              <a:buNone/>
              <a:defRPr/>
            </a:lvl6pPr>
            <a:lvl7pPr marL="2743246" indent="0" algn="ctr">
              <a:buNone/>
              <a:defRPr/>
            </a:lvl7pPr>
            <a:lvl8pPr marL="3200453" indent="0" algn="ctr">
              <a:buNone/>
              <a:defRPr/>
            </a:lvl8pPr>
            <a:lvl9pPr marL="365766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6711-398B-4DAD-B859-13104042CDF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51D4C-934B-47B1-95B6-5C76E449911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83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06375"/>
            <a:ext cx="6019799" cy="438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B161E-CD7A-4F87-BA74-CA2DB759897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6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DB1FE-A053-4B62-9E39-CA12F96D01F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7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7" indent="0">
              <a:buNone/>
              <a:defRPr sz="1800"/>
            </a:lvl2pPr>
            <a:lvl3pPr marL="914415" indent="0">
              <a:buNone/>
              <a:defRPr sz="1600"/>
            </a:lvl3pPr>
            <a:lvl4pPr marL="1371622" indent="0">
              <a:buNone/>
              <a:defRPr sz="1400"/>
            </a:lvl4pPr>
            <a:lvl5pPr marL="1828831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D2FD3-4FB4-4D76-B411-91DE526BF3A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08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8"/>
            <a:ext cx="4038600" cy="3395663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8"/>
            <a:ext cx="4038600" cy="3395663"/>
          </a:xfrm>
        </p:spPr>
        <p:txBody>
          <a:bodyPr/>
          <a:lstStyle>
            <a:lvl1pPr>
              <a:defRPr sz="2801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2C4D4-C284-481E-8FBB-BF7526E84ED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80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8"/>
            <a:ext cx="4040188" cy="2963863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0938"/>
            <a:ext cx="4041775" cy="4810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207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2" indent="0">
              <a:buNone/>
              <a:defRPr sz="1600" b="1"/>
            </a:lvl4pPr>
            <a:lvl5pPr marL="1828831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958"/>
            <a:ext cx="4041775" cy="2963863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C3196-3B30-4F64-86BE-5CA446EF87E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0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C4DAB-B529-4A64-90F2-E9EC44A728F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42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03851-5189-4D6E-B0A3-682AA6CAF87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381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6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04796"/>
            <a:ext cx="5111750" cy="4391025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2164A-F512-4B43-AE15-744E5BE123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1"/>
            </a:lvl1pPr>
            <a:lvl2pPr marL="457207" indent="0">
              <a:buNone/>
              <a:defRPr sz="2801"/>
            </a:lvl2pPr>
            <a:lvl3pPr marL="914415" indent="0">
              <a:buNone/>
              <a:defRPr sz="2399"/>
            </a:lvl3pPr>
            <a:lvl4pPr marL="1371622" indent="0">
              <a:buNone/>
              <a:defRPr sz="2000"/>
            </a:lvl4pPr>
            <a:lvl5pPr marL="1828831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7" indent="0">
              <a:buNone/>
              <a:defRPr sz="1200"/>
            </a:lvl2pPr>
            <a:lvl3pPr marL="914415" indent="0">
              <a:buNone/>
              <a:defRPr sz="1000"/>
            </a:lvl3pPr>
            <a:lvl4pPr marL="1371622" indent="0">
              <a:buNone/>
              <a:defRPr sz="900"/>
            </a:lvl4pPr>
            <a:lvl5pPr marL="1828831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A2138-BEB2-4752-97BC-128E78E3529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81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8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4" y="4684721"/>
            <a:ext cx="2133601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4721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4" y="4684721"/>
            <a:ext cx="2133601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3147D0-DA9F-48ED-AF4D-7EDB187DF83E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1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2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3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6" indent="-342906" algn="l" rtl="0" eaLnBrk="1" fontAlgn="base" hangingPunct="1">
        <a:spcBef>
          <a:spcPct val="20000"/>
        </a:spcBef>
        <a:spcAft>
          <a:spcPct val="0"/>
        </a:spcAft>
        <a:buChar char="•"/>
        <a:defRPr sz="3201">
          <a:solidFill>
            <a:schemeClr val="tx1"/>
          </a:solidFill>
          <a:latin typeface="+mn-lt"/>
          <a:ea typeface="+mn-ea"/>
          <a:cs typeface="+mn-cs"/>
        </a:defRPr>
      </a:lvl1pPr>
      <a:lvl2pPr marL="742962" indent="-285755" algn="l" rtl="0" eaLnBrk="1" fontAlgn="base" hangingPunct="1">
        <a:spcBef>
          <a:spcPct val="20000"/>
        </a:spcBef>
        <a:spcAft>
          <a:spcPct val="0"/>
        </a:spcAft>
        <a:buChar char="–"/>
        <a:defRPr sz="2801">
          <a:solidFill>
            <a:schemeClr val="tx1"/>
          </a:solidFill>
          <a:latin typeface="+mn-lt"/>
          <a:cs typeface="+mn-cs"/>
        </a:defRPr>
      </a:lvl2pPr>
      <a:lvl3pPr marL="1143020" indent="-228604" algn="l" rtl="0" eaLnBrk="1" fontAlgn="base" hangingPunct="1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cs typeface="+mn-cs"/>
        </a:defRPr>
      </a:lvl3pPr>
      <a:lvl4pPr marL="1600227" indent="-22860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34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42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49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57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64" indent="-22860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ower point cover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spect="1" noChangeArrowheads="1"/>
          </p:cNvSpPr>
          <p:nvPr/>
        </p:nvSpPr>
        <p:spPr bwMode="auto">
          <a:xfrm>
            <a:off x="4571999" y="1564432"/>
            <a:ext cx="37444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AU" sz="3200" b="1" dirty="0"/>
              <a:t>Stewarding data-rich collections for use and re-use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5C51B-F013-45AF-9622-C37AF6498667}"/>
              </a:ext>
            </a:extLst>
          </p:cNvPr>
          <p:cNvSpPr txBox="1"/>
          <p:nvPr/>
        </p:nvSpPr>
        <p:spPr>
          <a:xfrm>
            <a:off x="4571999" y="3292624"/>
            <a:ext cx="3960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Rachel Merrick</a:t>
            </a:r>
            <a:br>
              <a:rPr lang="en-AU" dirty="0"/>
            </a:br>
            <a:r>
              <a:rPr lang="en-AU" dirty="0"/>
              <a:t>Lead, </a:t>
            </a:r>
            <a:r>
              <a:rPr lang="en-AU"/>
              <a:t>Metadata Services</a:t>
            </a:r>
            <a:br>
              <a:rPr lang="en-AU"/>
            </a:br>
            <a:r>
              <a:rPr lang="en-AU"/>
              <a:t>State </a:t>
            </a:r>
            <a:r>
              <a:rPr lang="en-AU" dirty="0"/>
              <a:t>Library of Queensland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D0188-B706-4A0B-9E1B-26BE5D509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" r="4025"/>
          <a:stretch/>
        </p:blipFill>
        <p:spPr>
          <a:xfrm>
            <a:off x="558000" y="2466155"/>
            <a:ext cx="8028000" cy="31307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82FB50-F530-463A-B7D7-1989FA61E7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1152127"/>
            <a:ext cx="8028000" cy="844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A3FE1-B816-4752-AF6A-772DD2AAC8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1944220"/>
            <a:ext cx="8028000" cy="844355"/>
          </a:xfrm>
          <a:prstGeom prst="rect">
            <a:avLst/>
          </a:prstGeom>
          <a:ln>
            <a:noFill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Connect – </a:t>
            </a:r>
            <a:r>
              <a:rPr lang="en-AU" sz="3600" b="1" dirty="0" err="1"/>
              <a:t>Wikidata</a:t>
            </a:r>
            <a:r>
              <a:rPr lang="en-AU" sz="3600" b="1" dirty="0"/>
              <a:t> platform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6D562-C89E-48FD-869F-F4E719ABEE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1152126"/>
            <a:ext cx="8028000" cy="4906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12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solid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63579" y="2249379"/>
            <a:ext cx="7416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b="1" dirty="0"/>
              <a:t>Empower digital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109274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Digital Collections Catalyst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9"/>
            <a:ext cx="7416305" cy="25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Highly creative &amp; experimental ideas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Supportive innovative uses of collections and data</a:t>
            </a:r>
            <a:endParaRPr lang="en-AU" dirty="0">
              <a:latin typeface="Arial"/>
              <a:cs typeface="Arial"/>
            </a:endParaRP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Bring together technology with cultural heritage</a:t>
            </a:r>
            <a:endParaRPr lang="en-AU" sz="3201" dirty="0"/>
          </a:p>
        </p:txBody>
      </p:sp>
    </p:spTree>
    <p:extLst>
      <p:ext uri="{BB962C8B-B14F-4D97-AF65-F5344CB8AC3E}">
        <p14:creationId xmlns:p14="http://schemas.microsoft.com/office/powerpoint/2010/main" val="22829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82AB74E-6145-41E5-A953-EB0809E41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-739823"/>
            <a:ext cx="9143999" cy="6979919"/>
          </a:xfrm>
          <a:prstGeom prst="rect">
            <a:avLst/>
          </a:prstGeom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63579" y="1695382"/>
            <a:ext cx="741684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b="1" dirty="0"/>
              <a:t>How can maps of Brisbane’s past be used to inform its possible futures?</a:t>
            </a:r>
          </a:p>
        </p:txBody>
      </p:sp>
    </p:spTree>
    <p:extLst>
      <p:ext uri="{BB962C8B-B14F-4D97-AF65-F5344CB8AC3E}">
        <p14:creationId xmlns:p14="http://schemas.microsoft.com/office/powerpoint/2010/main" val="324759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Mapping Future Brisbane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8"/>
            <a:ext cx="7416305" cy="18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Historical maps as…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2801" dirty="0">
                <a:latin typeface="Arial"/>
                <a:cs typeface="Arial"/>
              </a:rPr>
              <a:t>Representations of Brisbane’s past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2801" dirty="0">
                <a:latin typeface="Arial"/>
                <a:cs typeface="Arial"/>
              </a:rPr>
              <a:t>Detailed data repositories of change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2801" dirty="0">
                <a:latin typeface="Arial"/>
                <a:cs typeface="Arial"/>
              </a:rPr>
              <a:t>Input for machine learning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D3D5A-4DF4-47FC-BB8C-6E6BA6675E48}"/>
              </a:ext>
            </a:extLst>
          </p:cNvPr>
          <p:cNvSpPr txBox="1"/>
          <p:nvPr/>
        </p:nvSpPr>
        <p:spPr>
          <a:xfrm>
            <a:off x="539751" y="4436031"/>
            <a:ext cx="525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https://www.slq.qld.gov.au/mappingfuturebrisbane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6D8D57C-62B3-4E64-9D40-2F3542FCA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775" y="2"/>
            <a:ext cx="10427550" cy="51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Mapping Future Brisbane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9"/>
            <a:ext cx="7416305" cy="193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Predict Brisbane’s future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2801" dirty="0">
                <a:latin typeface="Arial"/>
                <a:cs typeface="Arial"/>
              </a:rPr>
              <a:t>From how it changed in the past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2801" dirty="0">
                <a:latin typeface="Arial"/>
                <a:cs typeface="Arial"/>
              </a:rPr>
              <a:t>Population projections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Machine dreaming future Brisbane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D3D5A-4DF4-47FC-BB8C-6E6BA6675E48}"/>
              </a:ext>
            </a:extLst>
          </p:cNvPr>
          <p:cNvSpPr txBox="1"/>
          <p:nvPr/>
        </p:nvSpPr>
        <p:spPr>
          <a:xfrm>
            <a:off x="539751" y="4436031"/>
            <a:ext cx="525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https://www.slq.qld.gov.au/mappingfuturebrisbane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4A039E0-9B08-479A-954E-063388DF4A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590" y="1"/>
            <a:ext cx="10411179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Mapping Future Brisbane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9"/>
            <a:ext cx="7416305" cy="156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Create your own future Brisbane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0" dirty="0">
                <a:latin typeface="Arial"/>
                <a:cs typeface="Arial"/>
              </a:rPr>
              <a:t>3D interactive tool</a:t>
            </a:r>
          </a:p>
          <a:p>
            <a:pPr marL="914415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0" dirty="0">
                <a:latin typeface="Arial"/>
                <a:cs typeface="Arial"/>
              </a:rPr>
              <a:t>Adjust density and parks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D3D5A-4DF4-47FC-BB8C-6E6BA6675E48}"/>
              </a:ext>
            </a:extLst>
          </p:cNvPr>
          <p:cNvSpPr txBox="1"/>
          <p:nvPr/>
        </p:nvSpPr>
        <p:spPr>
          <a:xfrm>
            <a:off x="539751" y="4436031"/>
            <a:ext cx="525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https://www.slq.qld.gov.au/mappingfuturebrisbane</a:t>
            </a:r>
          </a:p>
        </p:txBody>
      </p:sp>
    </p:spTree>
    <p:extLst>
      <p:ext uri="{BB962C8B-B14F-4D97-AF65-F5344CB8AC3E}">
        <p14:creationId xmlns:p14="http://schemas.microsoft.com/office/powerpoint/2010/main" val="212526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Mapping Future Brisbane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9"/>
            <a:ext cx="7416305" cy="206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Engage users in</a:t>
            </a:r>
          </a:p>
          <a:p>
            <a:pPr marL="914407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Future thinking</a:t>
            </a:r>
          </a:p>
          <a:p>
            <a:pPr marL="914407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Machine learning</a:t>
            </a:r>
          </a:p>
          <a:p>
            <a:pPr marL="914407" lvl="1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Library collections and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D3D5A-4DF4-47FC-BB8C-6E6BA6675E48}"/>
              </a:ext>
            </a:extLst>
          </p:cNvPr>
          <p:cNvSpPr txBox="1"/>
          <p:nvPr/>
        </p:nvSpPr>
        <p:spPr>
          <a:xfrm>
            <a:off x="539751" y="4436031"/>
            <a:ext cx="525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https://www.slq.qld.gov.au/mappingfuturebrisbane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0BF65-6970-4CF7-A07E-84A085E4B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30" y="-19744"/>
            <a:ext cx="9154329" cy="64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3350A1C1-9819-4A8E-AE96-3490235C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9"/>
            <a:ext cx="7416305" cy="25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/>
              <a:t>Uncover data in collections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/>
              <a:t>Make data more usable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/>
              <a:t>Create connected, rich digital experiences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/>
              <a:t>Empower digital experimentation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3" y="339732"/>
            <a:ext cx="8208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latin typeface="Arial"/>
                <a:cs typeface="Arial"/>
              </a:rPr>
              <a:t>Role as data stewards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0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power point end 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solid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63579" y="2249386"/>
            <a:ext cx="74168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b="1" dirty="0"/>
              <a:t>Collections as data</a:t>
            </a:r>
          </a:p>
        </p:txBody>
      </p:sp>
    </p:spTree>
    <p:extLst>
      <p:ext uri="{BB962C8B-B14F-4D97-AF65-F5344CB8AC3E}">
        <p14:creationId xmlns:p14="http://schemas.microsoft.com/office/powerpoint/2010/main" val="72598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Uncover data in collections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8"/>
            <a:ext cx="7416305" cy="206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Registers &amp; indexes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Geospatial</a:t>
            </a:r>
            <a:endParaRPr lang="en-AU" dirty="0">
              <a:latin typeface="Arial"/>
              <a:cs typeface="Arial"/>
            </a:endParaRP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>
                <a:latin typeface="Arial"/>
                <a:cs typeface="Arial"/>
              </a:rPr>
              <a:t>Chronological</a:t>
            </a:r>
            <a:endParaRPr lang="en-AU" sz="3201" dirty="0"/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 dirty="0"/>
              <a:t>Named entities</a:t>
            </a:r>
          </a:p>
        </p:txBody>
      </p:sp>
    </p:spTree>
    <p:extLst>
      <p:ext uri="{BB962C8B-B14F-4D97-AF65-F5344CB8AC3E}">
        <p14:creationId xmlns:p14="http://schemas.microsoft.com/office/powerpoint/2010/main" val="241673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Data in objects – Tunley Globe</a:t>
            </a:r>
          </a:p>
        </p:txBody>
      </p:sp>
      <p:pic>
        <p:nvPicPr>
          <p:cNvPr id="5" name="Picture 4" descr="A picture containing indoor, table, sitting, black&#10;&#10;Description automatically generated">
            <a:extLst>
              <a:ext uri="{FF2B5EF4-FFF2-40B4-BE49-F238E27FC236}">
                <a16:creationId xmlns:a16="http://schemas.microsoft.com/office/drawing/2014/main" id="{986C296F-4801-42F1-8B6A-F0C9B1AB72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22" y="1226819"/>
            <a:ext cx="3888235" cy="2990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indoor, sitting, window, building&#10;&#10;Description automatically generated">
            <a:extLst>
              <a:ext uri="{FF2B5EF4-FFF2-40B4-BE49-F238E27FC236}">
                <a16:creationId xmlns:a16="http://schemas.microsoft.com/office/drawing/2014/main" id="{BD512CD9-1052-4131-A3A9-155E05BDD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1" y="1226818"/>
            <a:ext cx="3888235" cy="2990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9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power point page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Make data more usable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36E5E99-03AF-4F2C-9431-C3C5D0496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8"/>
            <a:ext cx="7416305" cy="3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pPr>
              <a:buClr>
                <a:srgbClr val="F9A900"/>
              </a:buClr>
            </a:pPr>
            <a:r>
              <a:rPr lang="en-AU" sz="3201" dirty="0">
                <a:latin typeface="Arial"/>
                <a:cs typeface="Arial"/>
              </a:rPr>
              <a:t>Open data program</a:t>
            </a:r>
          </a:p>
          <a:p>
            <a:pPr marL="457207" indent="-457207">
              <a:buClr>
                <a:srgbClr val="F9A900"/>
              </a:buClr>
              <a:buFont typeface="Wingdings" panose="05000000000000000000" pitchFamily="2" charset="2"/>
              <a:buChar char=""/>
            </a:pPr>
            <a:r>
              <a:rPr lang="en-AU" sz="3201" dirty="0">
                <a:latin typeface="Arial"/>
                <a:cs typeface="Arial"/>
              </a:rPr>
              <a:t>Freely available &amp; re-usable</a:t>
            </a:r>
          </a:p>
          <a:p>
            <a:pPr marL="457207" indent="-457207">
              <a:buClr>
                <a:srgbClr val="F9A900"/>
              </a:buClr>
              <a:buFont typeface="Wingdings" panose="05000000000000000000" pitchFamily="2" charset="2"/>
              <a:buChar char=""/>
            </a:pPr>
            <a:r>
              <a:rPr lang="en-AU" sz="3201" dirty="0">
                <a:latin typeface="Arial"/>
                <a:cs typeface="Arial"/>
              </a:rPr>
              <a:t>Machine-readable structure</a:t>
            </a:r>
          </a:p>
          <a:p>
            <a:pPr marL="457207" indent="-457207">
              <a:buClr>
                <a:srgbClr val="F9A900"/>
              </a:buClr>
              <a:buFont typeface="Wingdings" panose="05000000000000000000" pitchFamily="2" charset="2"/>
              <a:buChar char=""/>
            </a:pPr>
            <a:r>
              <a:rPr lang="en-AU" sz="3201" dirty="0">
                <a:latin typeface="Arial"/>
                <a:cs typeface="Arial"/>
              </a:rPr>
              <a:t>Open source</a:t>
            </a:r>
          </a:p>
          <a:p>
            <a:pPr marL="457207" indent="-457207">
              <a:buClr>
                <a:srgbClr val="F9A900"/>
              </a:buClr>
              <a:buFont typeface="Wingdings" panose="05000000000000000000" pitchFamily="2" charset="2"/>
              <a:buChar char=""/>
            </a:pPr>
            <a:r>
              <a:rPr lang="en-AU" sz="3201" dirty="0"/>
              <a:t>Open standards &amp; schemas</a:t>
            </a:r>
          </a:p>
          <a:p>
            <a:pPr marL="457207" indent="-457207">
              <a:buClr>
                <a:srgbClr val="F9A900"/>
              </a:buClr>
              <a:buFont typeface="Wingdings" panose="05000000000000000000" pitchFamily="2" charset="2"/>
              <a:buChar char=""/>
            </a:pPr>
            <a:r>
              <a:rPr lang="en-AU" sz="3201" dirty="0"/>
              <a:t>Linked to other data</a:t>
            </a:r>
          </a:p>
        </p:txBody>
      </p:sp>
    </p:spTree>
    <p:extLst>
      <p:ext uri="{BB962C8B-B14F-4D97-AF65-F5344CB8AC3E}">
        <p14:creationId xmlns:p14="http://schemas.microsoft.com/office/powerpoint/2010/main" val="40443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034907-2EDA-4612-86DD-23A927F3E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1132388"/>
            <a:ext cx="8028000" cy="41736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State Library’s open datasets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895575-C232-4A4A-A904-76CD7C28C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2491631"/>
            <a:ext cx="8028000" cy="2814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291B89-09D2-4945-93C0-58DE328AB8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1132384"/>
            <a:ext cx="8028000" cy="4896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ower point solid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63579" y="1972386"/>
            <a:ext cx="74168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b="1" dirty="0"/>
              <a:t>Create connected, rich digital experiences</a:t>
            </a:r>
          </a:p>
        </p:txBody>
      </p:sp>
    </p:spTree>
    <p:extLst>
      <p:ext uri="{BB962C8B-B14F-4D97-AF65-F5344CB8AC3E}">
        <p14:creationId xmlns:p14="http://schemas.microsoft.com/office/powerpoint/2010/main" val="16710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1" y="339732"/>
            <a:ext cx="8280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/>
              <a:t>Visualise – Unstacked catalogue use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C65672-97E9-492C-8CF6-2CE06CE98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558000" y="1132384"/>
            <a:ext cx="8028000" cy="4244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4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9753" y="339732"/>
            <a:ext cx="8208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b="1" dirty="0">
                <a:latin typeface="Arial"/>
                <a:cs typeface="Arial"/>
              </a:rPr>
              <a:t>Develop – </a:t>
            </a:r>
            <a:r>
              <a:rPr lang="en-AU" sz="3600" b="1" dirty="0" err="1">
                <a:latin typeface="Arial"/>
                <a:cs typeface="Arial"/>
              </a:rPr>
              <a:t>GovHack</a:t>
            </a:r>
            <a:r>
              <a:rPr lang="en-AU" sz="3600" b="1" dirty="0">
                <a:latin typeface="Arial"/>
                <a:cs typeface="Arial"/>
              </a:rPr>
              <a:t> advanced users</a:t>
            </a:r>
            <a:endParaRPr lang="en-US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7C00F0C-E889-459A-8D2D-4685CD6DB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31888"/>
            <a:ext cx="7416305" cy="107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spAutoFit/>
          </a:bodyPr>
          <a:lstStyle/>
          <a:p>
            <a:r>
              <a:rPr lang="en-AU" sz="3201"/>
              <a:t>GovHack</a:t>
            </a:r>
          </a:p>
          <a:p>
            <a:pPr marL="457207" indent="-457207">
              <a:buClr>
                <a:srgbClr val="F9A900"/>
              </a:buClr>
              <a:buFont typeface="Arial" pitchFamily="34" charset="0"/>
              <a:buChar char="•"/>
            </a:pPr>
            <a:r>
              <a:rPr lang="en-AU" sz="3201"/>
              <a:t>GovHack</a:t>
            </a:r>
            <a:endParaRPr lang="en-AU" sz="320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4C0BFE-331B-4F9F-8FC0-13413703D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00" y="1080513"/>
            <a:ext cx="8028000" cy="4156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218514"/>
      </p:ext>
    </p:extLst>
  </p:cSld>
  <p:clrMapOvr>
    <a:masterClrMapping/>
  </p:clrMapOvr>
</p:sld>
</file>

<file path=ppt/theme/theme1.xml><?xml version="1.0" encoding="utf-8"?>
<a:theme xmlns:a="http://schemas.openxmlformats.org/drawingml/2006/main" name="SLQ yellow_powerpoint template">
  <a:themeElements>
    <a:clrScheme name="SLQ yellow_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Q yellow_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Q yellow_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yellow_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yellow_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yellow_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yellow_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Q yellow_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yellow_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yellow_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yellow_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yellow_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yellow_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Q yellow_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SLQ yellow_powerpoint template</Template>
  <TotalTime>2117</TotalTime>
  <Words>969</Words>
  <Application>Microsoft Macintosh PowerPoint</Application>
  <PresentationFormat>Custom</PresentationFormat>
  <Paragraphs>152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SLQ yellow_powerpoint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State Library of Queensland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Rachel Merrick</dc:creator>
  <cp:keywords/>
  <dc:description/>
  <cp:lastModifiedBy>Aimee Said</cp:lastModifiedBy>
  <cp:revision>169</cp:revision>
  <dcterms:created xsi:type="dcterms:W3CDTF">2020-02-07T02:25:57Z</dcterms:created>
  <dcterms:modified xsi:type="dcterms:W3CDTF">2021-05-20T06:00:47Z</dcterms:modified>
  <cp:category/>
</cp:coreProperties>
</file>