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.xml" ContentType="application/vnd.openxmlformats-officedocument.presentationml.slide+xml"/>
  <Override PartName="/ppt/slides/slide18.xml" ContentType="application/vnd.openxmlformats-officedocument.presentationml.slide+xml"/>
  <Override PartName="/ppt/slides/slide20.xml" ContentType="application/vnd.openxmlformats-officedocument.presentationml.slide+xml"/>
  <Override PartName="/ppt/slides/slide27.xml" ContentType="application/vnd.openxmlformats-officedocument.presentationml.slide+xml"/>
  <Override PartName="/ppt/slides/slide19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26.xml" ContentType="application/vnd.openxmlformats-officedocument.presentationml.slide+xml"/>
  <Override PartName="/ppt/slides/slide28.xml" ContentType="application/vnd.openxmlformats-officedocument.presentationml.slide+xml"/>
  <Override PartName="/ppt/slides/slide24.xml" ContentType="application/vnd.openxmlformats-officedocument.presentationml.slide+xml"/>
  <Override PartName="/ppt/slides/slide21.xml" ContentType="application/vnd.openxmlformats-officedocument.presentationml.slide+xml"/>
  <Override PartName="/ppt/slides/slide25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2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8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15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82" r:id="rId3"/>
    <p:sldId id="257" r:id="rId4"/>
    <p:sldId id="258" r:id="rId5"/>
    <p:sldId id="259" r:id="rId6"/>
    <p:sldId id="261" r:id="rId7"/>
    <p:sldId id="262" r:id="rId8"/>
    <p:sldId id="263" r:id="rId9"/>
    <p:sldId id="293" r:id="rId10"/>
    <p:sldId id="264" r:id="rId11"/>
    <p:sldId id="265" r:id="rId12"/>
    <p:sldId id="266" r:id="rId13"/>
    <p:sldId id="269" r:id="rId14"/>
    <p:sldId id="267" r:id="rId15"/>
    <p:sldId id="268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81" r:id="rId26"/>
    <p:sldId id="283" r:id="rId27"/>
    <p:sldId id="290" r:id="rId28"/>
    <p:sldId id="291" r:id="rId29"/>
    <p:sldId id="292" r:id="rId30"/>
    <p:sldId id="287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9073" autoAdjust="0"/>
  </p:normalViewPr>
  <p:slideViewPr>
    <p:cSldViewPr>
      <p:cViewPr varScale="1">
        <p:scale>
          <a:sx n="72" d="100"/>
          <a:sy n="72" d="100"/>
        </p:scale>
        <p:origin x="136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38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6ABAB2-43BC-402A-B911-18C31C2E0421}" type="datetimeFigureOut">
              <a:rPr lang="en-AU" smtClean="0"/>
              <a:t>20/05/2015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EA6AD2-C5AD-47CE-B13E-2AB9BC764E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1569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A6AD2-C5AD-47CE-B13E-2AB9BC764E22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244282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60A977-A029-4EF6-9B56-A485344EBEB2}" type="slidenum">
              <a:rPr lang="en-AU" altLang="en-US"/>
              <a:pPr/>
              <a:t>14</a:t>
            </a:fld>
            <a:endParaRPr lang="en-AU" altLang="en-US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 altLang="en-US" dirty="0"/>
          </a:p>
        </p:txBody>
      </p:sp>
    </p:spTree>
    <p:extLst>
      <p:ext uri="{BB962C8B-B14F-4D97-AF65-F5344CB8AC3E}">
        <p14:creationId xmlns:p14="http://schemas.microsoft.com/office/powerpoint/2010/main" val="8918186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281BCB-1911-48B1-9A40-256A3CC840C1}" type="slidenum">
              <a:rPr lang="en-AU" altLang="en-US"/>
              <a:pPr/>
              <a:t>15</a:t>
            </a:fld>
            <a:endParaRPr lang="en-AU" altLang="en-US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 altLang="en-US" dirty="0"/>
          </a:p>
        </p:txBody>
      </p:sp>
    </p:spTree>
    <p:extLst>
      <p:ext uri="{BB962C8B-B14F-4D97-AF65-F5344CB8AC3E}">
        <p14:creationId xmlns:p14="http://schemas.microsoft.com/office/powerpoint/2010/main" val="14891092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AEC194-D8E4-499B-A7B2-FEFB93926D2C}" type="slidenum">
              <a:rPr lang="en-AU" altLang="en-US"/>
              <a:pPr/>
              <a:t>16</a:t>
            </a:fld>
            <a:endParaRPr lang="en-AU" altLang="en-US"/>
          </a:p>
        </p:txBody>
      </p:sp>
      <p:sp>
        <p:nvSpPr>
          <p:cNvPr id="17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 altLang="en-US" dirty="0"/>
          </a:p>
        </p:txBody>
      </p:sp>
    </p:spTree>
    <p:extLst>
      <p:ext uri="{BB962C8B-B14F-4D97-AF65-F5344CB8AC3E}">
        <p14:creationId xmlns:p14="http://schemas.microsoft.com/office/powerpoint/2010/main" val="23125196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3D5867-18A4-46C1-9DBB-F61E8097EBA3}" type="slidenum">
              <a:rPr lang="en-AU" altLang="en-US"/>
              <a:pPr/>
              <a:t>17</a:t>
            </a:fld>
            <a:endParaRPr lang="en-AU" altLang="en-US"/>
          </a:p>
        </p:txBody>
      </p:sp>
      <p:sp>
        <p:nvSpPr>
          <p:cNvPr id="181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254981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AC6260-426C-4BE7-B0D0-F331FE74E96F}" type="slidenum">
              <a:rPr lang="en-AU" altLang="en-US"/>
              <a:pPr/>
              <a:t>18</a:t>
            </a:fld>
            <a:endParaRPr lang="en-AU" altLang="en-US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/>
            <a:endParaRPr lang="en-AU" altLang="en-US" dirty="0"/>
          </a:p>
        </p:txBody>
      </p:sp>
    </p:spTree>
    <p:extLst>
      <p:ext uri="{BB962C8B-B14F-4D97-AF65-F5344CB8AC3E}">
        <p14:creationId xmlns:p14="http://schemas.microsoft.com/office/powerpoint/2010/main" val="10220807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5FC806-E161-4EB1-A2FA-106534FDAF6C}" type="slidenum">
              <a:rPr lang="en-AU" altLang="en-US"/>
              <a:pPr/>
              <a:t>19</a:t>
            </a:fld>
            <a:endParaRPr lang="en-AU" altLang="en-US"/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281" y="4344897"/>
            <a:ext cx="5485439" cy="4112682"/>
          </a:xfrm>
        </p:spPr>
        <p:txBody>
          <a:bodyPr/>
          <a:lstStyle/>
          <a:p>
            <a:endParaRPr lang="en-AU" altLang="en-US" dirty="0"/>
          </a:p>
        </p:txBody>
      </p:sp>
    </p:spTree>
    <p:extLst>
      <p:ext uri="{BB962C8B-B14F-4D97-AF65-F5344CB8AC3E}">
        <p14:creationId xmlns:p14="http://schemas.microsoft.com/office/powerpoint/2010/main" val="26226021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A6AD2-C5AD-47CE-B13E-2AB9BC764E22}" type="slidenum">
              <a:rPr lang="en-AU" smtClean="0"/>
              <a:t>23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276791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A6AD2-C5AD-47CE-B13E-2AB9BC764E22}" type="slidenum">
              <a:rPr lang="en-AU" smtClean="0"/>
              <a:t>25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11781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A6AD2-C5AD-47CE-B13E-2AB9BC764E22}" type="slidenum">
              <a:rPr lang="en-AU" smtClean="0"/>
              <a:t>26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253434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A6AD2-C5AD-47CE-B13E-2AB9BC764E22}" type="slidenum">
              <a:rPr lang="en-AU" smtClean="0"/>
              <a:t>27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387742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A6AD2-C5AD-47CE-B13E-2AB9BC764E22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29067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A6AD2-C5AD-47CE-B13E-2AB9BC764E22}" type="slidenum">
              <a:rPr lang="en-AU" smtClean="0"/>
              <a:t>28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398306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A6AD2-C5AD-47CE-B13E-2AB9BC764E22}" type="slidenum">
              <a:rPr lang="en-AU" smtClean="0"/>
              <a:t>29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949429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AEC194-D8E4-499B-A7B2-FEFB93926D2C}" type="slidenum">
              <a:rPr lang="en-AU" altLang="en-US"/>
              <a:pPr/>
              <a:t>30</a:t>
            </a:fld>
            <a:endParaRPr lang="en-AU" altLang="en-US"/>
          </a:p>
        </p:txBody>
      </p:sp>
      <p:sp>
        <p:nvSpPr>
          <p:cNvPr id="17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 altLang="en-US" dirty="0"/>
          </a:p>
        </p:txBody>
      </p:sp>
    </p:spTree>
    <p:extLst>
      <p:ext uri="{BB962C8B-B14F-4D97-AF65-F5344CB8AC3E}">
        <p14:creationId xmlns:p14="http://schemas.microsoft.com/office/powerpoint/2010/main" val="10805429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AU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A6AD2-C5AD-47CE-B13E-2AB9BC764E22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871961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A6AD2-C5AD-47CE-B13E-2AB9BC764E22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276872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A6AD2-C5AD-47CE-B13E-2AB9BC764E22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752031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78019B-22E2-4459-B89A-322CD87FC468}" type="slidenum">
              <a:rPr lang="en-AU" altLang="en-US"/>
              <a:pPr/>
              <a:t>10</a:t>
            </a:fld>
            <a:endParaRPr lang="en-AU" altLang="en-US"/>
          </a:p>
        </p:txBody>
      </p:sp>
      <p:sp>
        <p:nvSpPr>
          <p:cNvPr id="15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083412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CD2B79-B788-4F1C-AD6A-6AB0DF8763C1}" type="slidenum">
              <a:rPr lang="en-AU" altLang="en-US"/>
              <a:pPr/>
              <a:t>11</a:t>
            </a:fld>
            <a:endParaRPr lang="en-AU" altLang="en-US"/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281" y="4344897"/>
            <a:ext cx="5485439" cy="4112682"/>
          </a:xfrm>
        </p:spPr>
        <p:txBody>
          <a:bodyPr/>
          <a:lstStyle/>
          <a:p>
            <a:pPr marL="171450" indent="-171450">
              <a:buFont typeface="Courier New" panose="02070309020205020404" pitchFamily="49" charset="0"/>
              <a:buChar char="o"/>
            </a:pPr>
            <a:endParaRPr lang="en-AU" altLang="en-US" dirty="0"/>
          </a:p>
        </p:txBody>
      </p:sp>
    </p:spTree>
    <p:extLst>
      <p:ext uri="{BB962C8B-B14F-4D97-AF65-F5344CB8AC3E}">
        <p14:creationId xmlns:p14="http://schemas.microsoft.com/office/powerpoint/2010/main" val="22609819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F74081-2014-41F2-86BC-80E4FF3C6AC4}" type="slidenum">
              <a:rPr lang="en-AU" altLang="en-US"/>
              <a:pPr/>
              <a:t>12</a:t>
            </a:fld>
            <a:endParaRPr lang="en-AU" altLang="en-US"/>
          </a:p>
        </p:txBody>
      </p:sp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 altLang="en-US" dirty="0"/>
          </a:p>
        </p:txBody>
      </p:sp>
    </p:spTree>
    <p:extLst>
      <p:ext uri="{BB962C8B-B14F-4D97-AF65-F5344CB8AC3E}">
        <p14:creationId xmlns:p14="http://schemas.microsoft.com/office/powerpoint/2010/main" val="31447739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B062D3-6B0A-4F7E-9FED-7F87DB98145E}" type="slidenum">
              <a:rPr lang="en-AU" altLang="en-US"/>
              <a:pPr/>
              <a:t>13</a:t>
            </a:fld>
            <a:endParaRPr lang="en-AU" altLang="en-US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 altLang="en-US" dirty="0"/>
          </a:p>
        </p:txBody>
      </p:sp>
    </p:spTree>
    <p:extLst>
      <p:ext uri="{BB962C8B-B14F-4D97-AF65-F5344CB8AC3E}">
        <p14:creationId xmlns:p14="http://schemas.microsoft.com/office/powerpoint/2010/main" val="2648119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0B819-3111-473F-A961-6FCFD785FC53}" type="datetimeFigureOut">
              <a:rPr lang="en-AU" smtClean="0"/>
              <a:t>20/05/2015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1394B-B45F-4B98-8A5C-25DBC0CECD3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21066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0B819-3111-473F-A961-6FCFD785FC53}" type="datetimeFigureOut">
              <a:rPr lang="en-AU" smtClean="0"/>
              <a:t>20/05/2015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1394B-B45F-4B98-8A5C-25DBC0CECD3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59621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0B819-3111-473F-A961-6FCFD785FC53}" type="datetimeFigureOut">
              <a:rPr lang="en-AU" smtClean="0"/>
              <a:t>20/05/2015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1394B-B45F-4B98-8A5C-25DBC0CECD3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472936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76200"/>
            <a:ext cx="57912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219200"/>
            <a:ext cx="38100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38100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66873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0B819-3111-473F-A961-6FCFD785FC53}" type="datetimeFigureOut">
              <a:rPr lang="en-AU" smtClean="0"/>
              <a:t>20/05/2015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1394B-B45F-4B98-8A5C-25DBC0CECD3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88825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0B819-3111-473F-A961-6FCFD785FC53}" type="datetimeFigureOut">
              <a:rPr lang="en-AU" smtClean="0"/>
              <a:t>20/05/2015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1394B-B45F-4B98-8A5C-25DBC0CECD3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74435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0B819-3111-473F-A961-6FCFD785FC53}" type="datetimeFigureOut">
              <a:rPr lang="en-AU" smtClean="0"/>
              <a:t>20/05/2015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1394B-B45F-4B98-8A5C-25DBC0CECD3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46000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0B819-3111-473F-A961-6FCFD785FC53}" type="datetimeFigureOut">
              <a:rPr lang="en-AU" smtClean="0"/>
              <a:t>20/05/2015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1394B-B45F-4B98-8A5C-25DBC0CECD3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80911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0B819-3111-473F-A961-6FCFD785FC53}" type="datetimeFigureOut">
              <a:rPr lang="en-AU" smtClean="0"/>
              <a:t>20/05/2015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1394B-B45F-4B98-8A5C-25DBC0CECD3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29921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0B819-3111-473F-A961-6FCFD785FC53}" type="datetimeFigureOut">
              <a:rPr lang="en-AU" smtClean="0"/>
              <a:t>20/05/2015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1394B-B45F-4B98-8A5C-25DBC0CECD3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82063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0B819-3111-473F-A961-6FCFD785FC53}" type="datetimeFigureOut">
              <a:rPr lang="en-AU" smtClean="0"/>
              <a:t>20/05/2015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1394B-B45F-4B98-8A5C-25DBC0CECD3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49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0B819-3111-473F-A961-6FCFD785FC53}" type="datetimeFigureOut">
              <a:rPr lang="en-AU" smtClean="0"/>
              <a:t>20/05/2015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1394B-B45F-4B98-8A5C-25DBC0CECD3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57198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20B819-3111-473F-A961-6FCFD785FC53}" type="datetimeFigureOut">
              <a:rPr lang="en-AU" smtClean="0"/>
              <a:t>20/05/2015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11394B-B45F-4B98-8A5C-25DBC0CECD3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49836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gif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cu.edu.au/" TargetMode="External"/><Relationship Id="rId13" Type="http://schemas.openxmlformats.org/officeDocument/2006/relationships/hyperlink" Target="http://www.uwa.edu.au/" TargetMode="External"/><Relationship Id="rId18" Type="http://schemas.openxmlformats.org/officeDocument/2006/relationships/image" Target="../media/image21.png"/><Relationship Id="rId3" Type="http://schemas.openxmlformats.org/officeDocument/2006/relationships/hyperlink" Target="http://www.monash.edu.au/" TargetMode="External"/><Relationship Id="rId21" Type="http://schemas.openxmlformats.org/officeDocument/2006/relationships/image" Target="../media/image23.png"/><Relationship Id="rId7" Type="http://schemas.openxmlformats.org/officeDocument/2006/relationships/image" Target="../media/image13.png"/><Relationship Id="rId12" Type="http://schemas.openxmlformats.org/officeDocument/2006/relationships/image" Target="../media/image16.png"/><Relationship Id="rId17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19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nu.edu.au/" TargetMode="External"/><Relationship Id="rId11" Type="http://schemas.openxmlformats.org/officeDocument/2006/relationships/hyperlink" Target="http://www.latrobe.edu.au/asianstudies/" TargetMode="External"/><Relationship Id="rId5" Type="http://schemas.openxmlformats.org/officeDocument/2006/relationships/image" Target="../media/image12.jpeg"/><Relationship Id="rId15" Type="http://schemas.openxmlformats.org/officeDocument/2006/relationships/image" Target="../media/image18.png"/><Relationship Id="rId10" Type="http://schemas.openxmlformats.org/officeDocument/2006/relationships/image" Target="../media/image15.png"/><Relationship Id="rId19" Type="http://schemas.openxmlformats.org/officeDocument/2006/relationships/hyperlink" Target="http://www.womenaustralia.info/index.html" TargetMode="External"/><Relationship Id="rId4" Type="http://schemas.openxmlformats.org/officeDocument/2006/relationships/image" Target="../media/image11.png"/><Relationship Id="rId9" Type="http://schemas.openxmlformats.org/officeDocument/2006/relationships/image" Target="../media/image14.png"/><Relationship Id="rId14" Type="http://schemas.openxmlformats.org/officeDocument/2006/relationships/image" Target="../media/image17.png"/><Relationship Id="rId22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wmf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gif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eac.staatsbibliothek-berlin.de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baibi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.png"/><Relationship Id="rId5" Type="http://schemas.openxmlformats.org/officeDocument/2006/relationships/hyperlink" Target="https://twitter.com/hashtag/mylittlepony?src=hash" TargetMode="External"/><Relationship Id="rId4" Type="http://schemas.openxmlformats.org/officeDocument/2006/relationships/hyperlink" Target="https://twitter.com/baibi/status/595528812294582272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cnr.infotech.monash.edu.au/assets/docs/prato2014papers/gregrolan_ppt.pdf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ccnr.infotech.monash.edu.au/assets/docs/prato2014papers/gregrolan_ppt.pdf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ove.nla.gov.au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networks.h-net.org/node/24029/discussions/68813/survey-about-birth-control-archival-project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trove.nla.gov.au/" TargetMode="External"/><Relationship Id="rId7" Type="http://schemas.openxmlformats.org/officeDocument/2006/relationships/hyperlink" Target="http://socialarchive.iath.virginia.edu/home_prototype.ht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trove.nla.gov.au/people?q=" TargetMode="External"/><Relationship Id="rId5" Type="http://schemas.openxmlformats.org/officeDocument/2006/relationships/hyperlink" Target="https://beta.worldcat.org/archivegrid/" TargetMode="External"/><Relationship Id="rId4" Type="http://schemas.openxmlformats.org/officeDocument/2006/relationships/hyperlink" Target="https://www.worldcat.org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/>
            </a:r>
            <a:br>
              <a:rPr lang="en-AU" dirty="0"/>
            </a:br>
            <a:r>
              <a:rPr lang="en-AU" dirty="0"/>
              <a:t> Workshop: Discovery of archival collections online. </a:t>
            </a:r>
            <a:br>
              <a:rPr lang="en-AU" dirty="0"/>
            </a:br>
            <a:r>
              <a:rPr lang="en-AU" dirty="0"/>
              <a:t>	</a:t>
            </a:r>
            <a:br>
              <a:rPr lang="en-AU" dirty="0"/>
            </a:b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 smtClean="0"/>
              <a:t>Marie-Louise Ayres, NLA</a:t>
            </a:r>
          </a:p>
          <a:p>
            <a:r>
              <a:rPr lang="en-AU" dirty="0" smtClean="0"/>
              <a:t>Joanne Evans, Monash University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37269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7" name="Rectangle 7"/>
          <p:cNvSpPr>
            <a:spLocks noGrp="1" noChangeArrowheads="1"/>
          </p:cNvSpPr>
          <p:nvPr>
            <p:ph type="title"/>
          </p:nvPr>
        </p:nvSpPr>
        <p:spPr>
          <a:xfrm>
            <a:off x="381000" y="230188"/>
            <a:ext cx="8763000" cy="685800"/>
          </a:xfrm>
          <a:noFill/>
        </p:spPr>
        <p:txBody>
          <a:bodyPr/>
          <a:lstStyle/>
          <a:p>
            <a:r>
              <a:rPr lang="en-US" altLang="en-US" sz="3600" b="0" dirty="0">
                <a:solidFill>
                  <a:srgbClr val="A50021"/>
                </a:solidFill>
              </a:rPr>
              <a:t>The Australian Women’s Archives Project</a:t>
            </a:r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628800"/>
            <a:ext cx="3810000" cy="3744416"/>
          </a:xfrm>
        </p:spPr>
        <p:txBody>
          <a:bodyPr>
            <a:normAutofit/>
          </a:bodyPr>
          <a:lstStyle/>
          <a:p>
            <a:r>
              <a:rPr lang="en-US" altLang="en-US" sz="2400" b="1" dirty="0" smtClean="0"/>
              <a:t>Established </a:t>
            </a:r>
            <a:r>
              <a:rPr lang="en-US" altLang="en-US" sz="2400" b="1" dirty="0"/>
              <a:t>in 2000</a:t>
            </a:r>
          </a:p>
          <a:p>
            <a:r>
              <a:rPr lang="en-US" altLang="en-US" sz="2400" b="1" dirty="0"/>
              <a:t>Concerns about women’s visibility</a:t>
            </a:r>
          </a:p>
          <a:p>
            <a:r>
              <a:rPr lang="en-US" altLang="en-US" sz="2400" b="1" dirty="0"/>
              <a:t>Concerns about protecting records</a:t>
            </a:r>
          </a:p>
          <a:p>
            <a:r>
              <a:rPr lang="en-US" altLang="en-US" sz="2400" b="1" dirty="0"/>
              <a:t>Concerns about funding</a:t>
            </a:r>
          </a:p>
          <a:p>
            <a:r>
              <a:rPr lang="en-US" altLang="en-US" sz="2400" b="1" dirty="0"/>
              <a:t>Concerns about connecting with the community</a:t>
            </a:r>
          </a:p>
        </p:txBody>
      </p:sp>
      <p:pic>
        <p:nvPicPr>
          <p:cNvPr id="153609" name="Picture 9" descr="Picture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051621"/>
            <a:ext cx="3810000" cy="289877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6" name="Picture 2" descr="Wi-new%20old%20projects-2012update1.3_15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22" t="23368" r="17794" b="22306"/>
          <a:stretch/>
        </p:blipFill>
        <p:spPr bwMode="auto">
          <a:xfrm>
            <a:off x="1211102" y="5661248"/>
            <a:ext cx="1848730" cy="1030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3652224" y="5852783"/>
            <a:ext cx="4736200" cy="647700"/>
            <a:chOff x="3203848" y="5420735"/>
            <a:chExt cx="4736200" cy="647700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5936" y="5497697"/>
              <a:ext cx="3944112" cy="493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9" name="Picture 5" descr="The University of Melbourne, eScholarship Research Centre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3848" y="5420735"/>
              <a:ext cx="685800" cy="647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4460112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0" name="Text Box 4"/>
          <p:cNvSpPr txBox="1">
            <a:spLocks noChangeArrowheads="1"/>
          </p:cNvSpPr>
          <p:nvPr/>
        </p:nvSpPr>
        <p:spPr bwMode="auto">
          <a:xfrm>
            <a:off x="646113" y="3124200"/>
            <a:ext cx="259238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800080"/>
              </a:buClr>
              <a:buFont typeface="Wingdings" pitchFamily="2" charset="2"/>
              <a:buNone/>
            </a:pPr>
            <a:r>
              <a:rPr lang="en-AU" altLang="en-US" sz="1200">
                <a:latin typeface="Verdana" pitchFamily="34" charset="0"/>
              </a:rPr>
              <a:t>A Microsoft Access database …</a:t>
            </a:r>
          </a:p>
        </p:txBody>
      </p:sp>
      <p:sp>
        <p:nvSpPr>
          <p:cNvPr id="75781" name="Rectangle 5"/>
          <p:cNvSpPr>
            <a:spLocks noChangeArrowheads="1"/>
          </p:cNvSpPr>
          <p:nvPr/>
        </p:nvSpPr>
        <p:spPr bwMode="auto">
          <a:xfrm>
            <a:off x="0" y="928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AU"/>
          </a:p>
        </p:txBody>
      </p:sp>
      <p:sp>
        <p:nvSpPr>
          <p:cNvPr id="75784" name="Text Box 8"/>
          <p:cNvSpPr txBox="1">
            <a:spLocks noChangeArrowheads="1"/>
          </p:cNvSpPr>
          <p:nvPr/>
        </p:nvSpPr>
        <p:spPr bwMode="auto">
          <a:xfrm>
            <a:off x="228600" y="3657600"/>
            <a:ext cx="3429000" cy="265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800080"/>
              </a:buClr>
              <a:buFont typeface="Wingdings" pitchFamily="2" charset="2"/>
              <a:buNone/>
            </a:pPr>
            <a:r>
              <a:rPr lang="en-AU" altLang="en-US" sz="1200">
                <a:latin typeface="Verdana" pitchFamily="34" charset="0"/>
              </a:rPr>
              <a:t>… from which a set of static html pages can be generated …</a:t>
            </a:r>
          </a:p>
          <a:p>
            <a:pPr>
              <a:spcBef>
                <a:spcPct val="50000"/>
              </a:spcBef>
              <a:buClr>
                <a:srgbClr val="800080"/>
              </a:buClr>
              <a:buFontTx/>
              <a:buNone/>
            </a:pPr>
            <a:r>
              <a:rPr lang="en-AU" altLang="en-US" sz="1200">
                <a:latin typeface="Verdana" pitchFamily="34" charset="0"/>
              </a:rPr>
              <a:t>… which may then be uploaded to a web server ...</a:t>
            </a:r>
          </a:p>
          <a:p>
            <a:pPr>
              <a:spcBef>
                <a:spcPct val="50000"/>
              </a:spcBef>
              <a:buClr>
                <a:srgbClr val="800080"/>
              </a:buClr>
              <a:buFontTx/>
              <a:buNone/>
            </a:pPr>
            <a:r>
              <a:rPr lang="en-AU" altLang="en-US" sz="1200">
                <a:latin typeface="Verdana" pitchFamily="34" charset="0"/>
              </a:rPr>
              <a:t>… which are indexed by Google …</a:t>
            </a:r>
          </a:p>
          <a:p>
            <a:pPr>
              <a:spcBef>
                <a:spcPct val="50000"/>
              </a:spcBef>
              <a:buClr>
                <a:srgbClr val="800080"/>
              </a:buClr>
              <a:buFontTx/>
              <a:buNone/>
            </a:pPr>
            <a:r>
              <a:rPr lang="en-AU" altLang="en-US" sz="1200">
                <a:latin typeface="Verdana" pitchFamily="34" charset="0"/>
              </a:rPr>
              <a:t>… which may then be augmented with site search functionality based on page indexing …</a:t>
            </a:r>
          </a:p>
          <a:p>
            <a:pPr>
              <a:spcBef>
                <a:spcPct val="50000"/>
              </a:spcBef>
              <a:buClr>
                <a:srgbClr val="800080"/>
              </a:buClr>
              <a:buFontTx/>
              <a:buNone/>
            </a:pPr>
            <a:r>
              <a:rPr lang="en-AU" altLang="en-US" sz="1200">
                <a:latin typeface="Verdana" pitchFamily="34" charset="0"/>
              </a:rPr>
              <a:t>… which may also be transferred to a PostgreSQL database version for structured searching using php search scripts.</a:t>
            </a:r>
          </a:p>
        </p:txBody>
      </p:sp>
      <p:pic>
        <p:nvPicPr>
          <p:cNvPr id="7578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228600"/>
            <a:ext cx="3143250" cy="272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5783" name="Line 7"/>
          <p:cNvSpPr>
            <a:spLocks noChangeShapeType="1"/>
          </p:cNvSpPr>
          <p:nvPr/>
        </p:nvSpPr>
        <p:spPr bwMode="auto">
          <a:xfrm>
            <a:off x="1676400" y="2057400"/>
            <a:ext cx="20875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grpSp>
        <p:nvGrpSpPr>
          <p:cNvPr id="75837" name="Group 61"/>
          <p:cNvGrpSpPr>
            <a:grpSpLocks/>
          </p:cNvGrpSpPr>
          <p:nvPr/>
        </p:nvGrpSpPr>
        <p:grpSpPr bwMode="auto">
          <a:xfrm>
            <a:off x="6705600" y="5334000"/>
            <a:ext cx="1981200" cy="762000"/>
            <a:chOff x="4224" y="3360"/>
            <a:chExt cx="1248" cy="480"/>
          </a:xfrm>
        </p:grpSpPr>
        <p:sp>
          <p:nvSpPr>
            <p:cNvPr id="75814" name="Rectangle 38"/>
            <p:cNvSpPr>
              <a:spLocks noChangeArrowheads="1"/>
            </p:cNvSpPr>
            <p:nvPr/>
          </p:nvSpPr>
          <p:spPr bwMode="auto">
            <a:xfrm>
              <a:off x="4224" y="3360"/>
              <a:ext cx="1248" cy="480"/>
            </a:xfrm>
            <a:prstGeom prst="rect">
              <a:avLst/>
            </a:prstGeom>
            <a:noFill/>
            <a:ln w="28575">
              <a:solidFill>
                <a:srgbClr val="CC66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0"/>
                </a:spcBef>
                <a:buFontTx/>
                <a:buNone/>
              </a:pPr>
              <a:endParaRPr lang="en-AU" altLang="en-US" sz="2400"/>
            </a:p>
          </p:txBody>
        </p:sp>
        <p:pic>
          <p:nvPicPr>
            <p:cNvPr id="75820" name="Picture 4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4" y="3456"/>
              <a:ext cx="708" cy="2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75821" name="Rectangle 45"/>
          <p:cNvSpPr>
            <a:spLocks noChangeArrowheads="1"/>
          </p:cNvSpPr>
          <p:nvPr/>
        </p:nvSpPr>
        <p:spPr bwMode="auto">
          <a:xfrm>
            <a:off x="4038600" y="5334000"/>
            <a:ext cx="2286000" cy="762000"/>
          </a:xfrm>
          <a:prstGeom prst="rect">
            <a:avLst/>
          </a:prstGeom>
          <a:noFill/>
          <a:ln w="28575">
            <a:solidFill>
              <a:srgbClr val="CC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CC99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57200" indent="-457200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914400" indent="-457200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371600" indent="-457200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828800" indent="-457200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286000" indent="-457200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buFontTx/>
              <a:buNone/>
            </a:pPr>
            <a:r>
              <a:rPr lang="en-AU" altLang="en-US" sz="1400"/>
              <a:t>Discovery Services</a:t>
            </a:r>
          </a:p>
          <a:p>
            <a:pPr algn="ctr">
              <a:buFontTx/>
              <a:buNone/>
            </a:pPr>
            <a:r>
              <a:rPr lang="en-AU" altLang="en-US" sz="1400"/>
              <a:t>- Site search</a:t>
            </a:r>
          </a:p>
          <a:p>
            <a:pPr algn="ctr">
              <a:buFontTx/>
              <a:buNone/>
            </a:pPr>
            <a:r>
              <a:rPr lang="en-AU" altLang="en-US" sz="1400"/>
              <a:t>- Structured search</a:t>
            </a:r>
          </a:p>
        </p:txBody>
      </p:sp>
      <p:sp>
        <p:nvSpPr>
          <p:cNvPr id="75788" name="Cloud"/>
          <p:cNvSpPr>
            <a:spLocks noChangeAspect="1" noEditPoints="1" noChangeArrowheads="1"/>
          </p:cNvSpPr>
          <p:nvPr/>
        </p:nvSpPr>
        <p:spPr bwMode="auto">
          <a:xfrm>
            <a:off x="3886200" y="152400"/>
            <a:ext cx="5029200" cy="4056063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CCCCFF"/>
                </a:solidFill>
              </a14:hiddenFill>
            </a:ext>
          </a:extLst>
        </p:spPr>
        <p:txBody>
          <a:bodyPr/>
          <a:lstStyle/>
          <a:p>
            <a:endParaRPr lang="en-AU"/>
          </a:p>
        </p:txBody>
      </p:sp>
      <p:cxnSp>
        <p:nvCxnSpPr>
          <p:cNvPr id="75796" name="AutoShape 20"/>
          <p:cNvCxnSpPr>
            <a:cxnSpLocks noChangeShapeType="1"/>
            <a:stCxn id="75789" idx="0"/>
            <a:endCxn id="75791" idx="1"/>
          </p:cNvCxnSpPr>
          <p:nvPr/>
        </p:nvCxnSpPr>
        <p:spPr bwMode="auto">
          <a:xfrm flipV="1">
            <a:off x="4953000" y="1409700"/>
            <a:ext cx="762000" cy="26670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sysDot"/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797" name="AutoShape 21"/>
          <p:cNvCxnSpPr>
            <a:cxnSpLocks noChangeShapeType="1"/>
            <a:stCxn id="75789" idx="2"/>
            <a:endCxn id="75790" idx="1"/>
          </p:cNvCxnSpPr>
          <p:nvPr/>
        </p:nvCxnSpPr>
        <p:spPr bwMode="auto">
          <a:xfrm>
            <a:off x="4953000" y="2514600"/>
            <a:ext cx="609600" cy="64770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sysDot"/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798" name="AutoShape 22"/>
          <p:cNvCxnSpPr>
            <a:cxnSpLocks noChangeShapeType="1"/>
            <a:stCxn id="75791" idx="2"/>
            <a:endCxn id="75790" idx="0"/>
          </p:cNvCxnSpPr>
          <p:nvPr/>
        </p:nvCxnSpPr>
        <p:spPr bwMode="auto">
          <a:xfrm flipH="1">
            <a:off x="5943600" y="1828800"/>
            <a:ext cx="152400" cy="91440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sysDot"/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799" name="AutoShape 23"/>
          <p:cNvCxnSpPr>
            <a:cxnSpLocks noChangeShapeType="1"/>
            <a:stCxn id="75792" idx="2"/>
            <a:endCxn id="75790" idx="3"/>
          </p:cNvCxnSpPr>
          <p:nvPr/>
        </p:nvCxnSpPr>
        <p:spPr bwMode="auto">
          <a:xfrm flipH="1">
            <a:off x="6324600" y="2819400"/>
            <a:ext cx="685800" cy="34290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sysDot"/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800" name="AutoShape 24"/>
          <p:cNvCxnSpPr>
            <a:cxnSpLocks noChangeShapeType="1"/>
            <a:stCxn id="75791" idx="3"/>
            <a:endCxn id="75792" idx="0"/>
          </p:cNvCxnSpPr>
          <p:nvPr/>
        </p:nvCxnSpPr>
        <p:spPr bwMode="auto">
          <a:xfrm>
            <a:off x="6477000" y="1409700"/>
            <a:ext cx="533400" cy="57150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sysDot"/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801" name="AutoShape 25"/>
          <p:cNvCxnSpPr>
            <a:cxnSpLocks noChangeShapeType="1"/>
            <a:stCxn id="75792" idx="1"/>
            <a:endCxn id="75789" idx="3"/>
          </p:cNvCxnSpPr>
          <p:nvPr/>
        </p:nvCxnSpPr>
        <p:spPr bwMode="auto">
          <a:xfrm flipH="1" flipV="1">
            <a:off x="5334000" y="2095500"/>
            <a:ext cx="1295400" cy="30480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sysDot"/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75805" name="Group 29"/>
          <p:cNvGrpSpPr>
            <a:grpSpLocks/>
          </p:cNvGrpSpPr>
          <p:nvPr/>
        </p:nvGrpSpPr>
        <p:grpSpPr bwMode="auto">
          <a:xfrm>
            <a:off x="4572000" y="914400"/>
            <a:ext cx="3657600" cy="2667000"/>
            <a:chOff x="2928" y="576"/>
            <a:chExt cx="2304" cy="1680"/>
          </a:xfrm>
        </p:grpSpPr>
        <p:sp>
          <p:nvSpPr>
            <p:cNvPr id="75789" name="AutoShape 13"/>
            <p:cNvSpPr>
              <a:spLocks noChangeArrowheads="1"/>
            </p:cNvSpPr>
            <p:nvPr/>
          </p:nvSpPr>
          <p:spPr bwMode="auto">
            <a:xfrm>
              <a:off x="2928" y="1056"/>
              <a:ext cx="480" cy="528"/>
            </a:xfrm>
            <a:prstGeom prst="foldedCorner">
              <a:avLst>
                <a:gd name="adj" fmla="val 1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0"/>
                </a:spcBef>
                <a:buFontTx/>
                <a:buNone/>
              </a:pPr>
              <a:r>
                <a:rPr lang="en-AU" altLang="en-US" sz="1400"/>
                <a:t>Dobject</a:t>
              </a:r>
            </a:p>
            <a:p>
              <a:pPr algn="ctr" eaLnBrk="0" hangingPunct="0">
                <a:spcBef>
                  <a:spcPct val="0"/>
                </a:spcBef>
                <a:buFontTx/>
                <a:buNone/>
              </a:pPr>
              <a:r>
                <a:rPr lang="en-AU" altLang="en-US" sz="1400"/>
                <a:t>Page</a:t>
              </a:r>
            </a:p>
          </p:txBody>
        </p:sp>
        <p:sp>
          <p:nvSpPr>
            <p:cNvPr id="75790" name="AutoShape 14"/>
            <p:cNvSpPr>
              <a:spLocks noChangeArrowheads="1"/>
            </p:cNvSpPr>
            <p:nvPr/>
          </p:nvSpPr>
          <p:spPr bwMode="auto">
            <a:xfrm>
              <a:off x="3552" y="1728"/>
              <a:ext cx="480" cy="528"/>
            </a:xfrm>
            <a:prstGeom prst="foldedCorner">
              <a:avLst>
                <a:gd name="adj" fmla="val 1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0"/>
                </a:spcBef>
                <a:buFontTx/>
                <a:buNone/>
              </a:pPr>
              <a:r>
                <a:rPr lang="en-AU" altLang="en-US" sz="1400"/>
                <a:t>Arc</a:t>
              </a:r>
            </a:p>
            <a:p>
              <a:pPr algn="ctr" eaLnBrk="0" hangingPunct="0">
                <a:spcBef>
                  <a:spcPct val="0"/>
                </a:spcBef>
                <a:buFontTx/>
                <a:buNone/>
              </a:pPr>
              <a:r>
                <a:rPr lang="en-AU" altLang="en-US" sz="1400"/>
                <a:t>Page</a:t>
              </a:r>
            </a:p>
          </p:txBody>
        </p:sp>
        <p:sp>
          <p:nvSpPr>
            <p:cNvPr id="75791" name="AutoShape 15"/>
            <p:cNvSpPr>
              <a:spLocks noChangeArrowheads="1"/>
            </p:cNvSpPr>
            <p:nvPr/>
          </p:nvSpPr>
          <p:spPr bwMode="auto">
            <a:xfrm>
              <a:off x="3648" y="624"/>
              <a:ext cx="480" cy="528"/>
            </a:xfrm>
            <a:prstGeom prst="foldedCorner">
              <a:avLst>
                <a:gd name="adj" fmla="val 1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0"/>
                </a:spcBef>
                <a:buFontTx/>
                <a:buNone/>
              </a:pPr>
              <a:r>
                <a:rPr lang="en-AU" altLang="en-US" sz="1400"/>
                <a:t>Pub</a:t>
              </a:r>
            </a:p>
            <a:p>
              <a:pPr algn="ctr" eaLnBrk="0" hangingPunct="0">
                <a:spcBef>
                  <a:spcPct val="0"/>
                </a:spcBef>
                <a:buFontTx/>
                <a:buNone/>
              </a:pPr>
              <a:r>
                <a:rPr lang="en-AU" altLang="en-US" sz="1400"/>
                <a:t>Page</a:t>
              </a:r>
            </a:p>
          </p:txBody>
        </p:sp>
        <p:sp>
          <p:nvSpPr>
            <p:cNvPr id="75792" name="AutoShape 16"/>
            <p:cNvSpPr>
              <a:spLocks noChangeArrowheads="1"/>
            </p:cNvSpPr>
            <p:nvPr/>
          </p:nvSpPr>
          <p:spPr bwMode="auto">
            <a:xfrm>
              <a:off x="4224" y="1248"/>
              <a:ext cx="480" cy="528"/>
            </a:xfrm>
            <a:prstGeom prst="foldedCorner">
              <a:avLst>
                <a:gd name="adj" fmla="val 1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0"/>
                </a:spcBef>
                <a:buFontTx/>
                <a:buNone/>
              </a:pPr>
              <a:r>
                <a:rPr lang="en-AU" altLang="en-US" sz="1400"/>
                <a:t>Entity</a:t>
              </a:r>
            </a:p>
            <a:p>
              <a:pPr algn="ctr" eaLnBrk="0" hangingPunct="0">
                <a:spcBef>
                  <a:spcPct val="0"/>
                </a:spcBef>
                <a:buFontTx/>
                <a:buNone/>
              </a:pPr>
              <a:r>
                <a:rPr lang="en-AU" altLang="en-US" sz="1400"/>
                <a:t>Page</a:t>
              </a:r>
            </a:p>
          </p:txBody>
        </p:sp>
        <p:sp>
          <p:nvSpPr>
            <p:cNvPr id="75802" name="AutoShape 26"/>
            <p:cNvSpPr>
              <a:spLocks noChangeArrowheads="1"/>
            </p:cNvSpPr>
            <p:nvPr/>
          </p:nvSpPr>
          <p:spPr bwMode="auto">
            <a:xfrm>
              <a:off x="4608" y="576"/>
              <a:ext cx="624" cy="528"/>
            </a:xfrm>
            <a:prstGeom prst="foldedCorner">
              <a:avLst>
                <a:gd name="adj" fmla="val 12500"/>
              </a:avLst>
            </a:pr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spcBef>
                  <a:spcPct val="0"/>
                </a:spcBef>
                <a:buFontTx/>
                <a:buNone/>
              </a:pPr>
              <a:r>
                <a:rPr lang="en-AU" altLang="en-US" sz="1400" dirty="0" smtClean="0"/>
                <a:t>Exhibition</a:t>
              </a:r>
              <a:endParaRPr lang="en-AU" altLang="en-US" sz="1400" dirty="0"/>
            </a:p>
            <a:p>
              <a:pPr algn="ctr" eaLnBrk="0" hangingPunct="0">
                <a:spcBef>
                  <a:spcPct val="0"/>
                </a:spcBef>
                <a:buFontTx/>
                <a:buNone/>
              </a:pPr>
              <a:r>
                <a:rPr lang="en-AU" altLang="en-US" sz="1400" dirty="0"/>
                <a:t>Page</a:t>
              </a:r>
            </a:p>
          </p:txBody>
        </p:sp>
      </p:grpSp>
      <p:cxnSp>
        <p:nvCxnSpPr>
          <p:cNvPr id="75803" name="AutoShape 27"/>
          <p:cNvCxnSpPr>
            <a:cxnSpLocks noChangeShapeType="1"/>
            <a:stCxn id="75802" idx="2"/>
            <a:endCxn id="75792" idx="3"/>
          </p:cNvCxnSpPr>
          <p:nvPr/>
        </p:nvCxnSpPr>
        <p:spPr bwMode="auto">
          <a:xfrm flipH="1">
            <a:off x="7391400" y="1752600"/>
            <a:ext cx="342900" cy="64770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sysDot"/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804" name="AutoShape 28"/>
          <p:cNvCxnSpPr>
            <a:cxnSpLocks noChangeShapeType="1"/>
            <a:stCxn id="75802" idx="1"/>
            <a:endCxn id="75791" idx="3"/>
          </p:cNvCxnSpPr>
          <p:nvPr/>
        </p:nvCxnSpPr>
        <p:spPr bwMode="auto">
          <a:xfrm flipH="1">
            <a:off x="6477000" y="1333500"/>
            <a:ext cx="762000" cy="7620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sysDot"/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822" name="AutoShape 46"/>
          <p:cNvCxnSpPr>
            <a:cxnSpLocks noChangeShapeType="1"/>
            <a:endCxn id="75790" idx="2"/>
          </p:cNvCxnSpPr>
          <p:nvPr/>
        </p:nvCxnSpPr>
        <p:spPr bwMode="auto">
          <a:xfrm flipV="1">
            <a:off x="5562600" y="3581400"/>
            <a:ext cx="381000" cy="76200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sysDot"/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823" name="AutoShape 47"/>
          <p:cNvCxnSpPr>
            <a:cxnSpLocks noChangeShapeType="1"/>
          </p:cNvCxnSpPr>
          <p:nvPr/>
        </p:nvCxnSpPr>
        <p:spPr bwMode="auto">
          <a:xfrm>
            <a:off x="3810000" y="1371600"/>
            <a:ext cx="762000" cy="60960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sysDot"/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825" name="AutoShape 49"/>
          <p:cNvCxnSpPr>
            <a:cxnSpLocks noChangeShapeType="1"/>
            <a:endCxn id="75791" idx="0"/>
          </p:cNvCxnSpPr>
          <p:nvPr/>
        </p:nvCxnSpPr>
        <p:spPr bwMode="auto">
          <a:xfrm>
            <a:off x="5334000" y="304800"/>
            <a:ext cx="762000" cy="68580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sysDot"/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829" name="AutoShape 53"/>
          <p:cNvCxnSpPr>
            <a:cxnSpLocks noChangeShapeType="1"/>
            <a:endCxn id="75792" idx="2"/>
          </p:cNvCxnSpPr>
          <p:nvPr/>
        </p:nvCxnSpPr>
        <p:spPr bwMode="auto">
          <a:xfrm flipH="1" flipV="1">
            <a:off x="7010400" y="2819400"/>
            <a:ext cx="1524000" cy="160020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sysDot"/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5834" name="Line 58"/>
          <p:cNvSpPr>
            <a:spLocks noChangeShapeType="1"/>
          </p:cNvSpPr>
          <p:nvPr/>
        </p:nvSpPr>
        <p:spPr bwMode="auto">
          <a:xfrm flipV="1">
            <a:off x="5181600" y="4114800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75835" name="Line 59"/>
          <p:cNvSpPr>
            <a:spLocks noChangeShapeType="1"/>
          </p:cNvSpPr>
          <p:nvPr/>
        </p:nvSpPr>
        <p:spPr bwMode="auto">
          <a:xfrm flipV="1">
            <a:off x="7543800" y="3886200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5951" y="449767"/>
            <a:ext cx="4137298" cy="3253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801866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5791200" cy="685800"/>
          </a:xfrm>
          <a:noFill/>
        </p:spPr>
        <p:txBody>
          <a:bodyPr>
            <a:normAutofit/>
          </a:bodyPr>
          <a:lstStyle/>
          <a:p>
            <a:pPr algn="l"/>
            <a:r>
              <a:rPr lang="en-AU" altLang="en-US" sz="3600" dirty="0">
                <a:solidFill>
                  <a:srgbClr val="A50021"/>
                </a:solidFill>
              </a:rPr>
              <a:t>AWR’s Web 2.0 needs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772400" cy="5334000"/>
          </a:xfrm>
        </p:spPr>
        <p:txBody>
          <a:bodyPr/>
          <a:lstStyle/>
          <a:p>
            <a:r>
              <a:rPr lang="en-AU" altLang="en-US" b="1" dirty="0"/>
              <a:t>A better architecture of participation</a:t>
            </a:r>
            <a:r>
              <a:rPr lang="en-AU" altLang="en-US" dirty="0"/>
              <a:t> </a:t>
            </a:r>
          </a:p>
        </p:txBody>
      </p:sp>
      <p:pic>
        <p:nvPicPr>
          <p:cNvPr id="1587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7012" y="2282178"/>
            <a:ext cx="5935348" cy="38111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425722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Monash University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5405" y="4808538"/>
            <a:ext cx="3267075" cy="75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6627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88640"/>
            <a:ext cx="8229600" cy="2160736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altLang="en-US" sz="3600" dirty="0">
                <a:solidFill>
                  <a:srgbClr val="A50021"/>
                </a:solidFill>
              </a:rPr>
              <a:t>ARC LIEF 2008 – History, Archives and New Technologies: Developing the Australian Women’s Archives Project</a:t>
            </a:r>
          </a:p>
        </p:txBody>
      </p:sp>
      <p:pic>
        <p:nvPicPr>
          <p:cNvPr id="26628" name="Picture 4" descr="UOM-Pos3D_S_Sm_new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0" r="8000"/>
          <a:stretch>
            <a:fillRect/>
          </a:stretch>
        </p:blipFill>
        <p:spPr bwMode="auto">
          <a:xfrm>
            <a:off x="1211535" y="2276872"/>
            <a:ext cx="1395412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5" descr="The Australian National University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343" y="4840288"/>
            <a:ext cx="156845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6" descr="ACU National logo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005" y="4768850"/>
            <a:ext cx="2257425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6631" name="Picture 7" descr="The University of Adelaide - Logo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95"/>
          <a:stretch>
            <a:fillRect/>
          </a:stretch>
        </p:blipFill>
        <p:spPr bwMode="auto">
          <a:xfrm>
            <a:off x="395288" y="5764213"/>
            <a:ext cx="17145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2" name="Picture 8" descr="La Trobe University">
            <a:hlinkClick r:id="rId11" tooltip="La Trobe University, Asian Studies Program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98" b="22498"/>
          <a:stretch>
            <a:fillRect/>
          </a:stretch>
        </p:blipFill>
        <p:spPr bwMode="auto">
          <a:xfrm>
            <a:off x="899418" y="4029075"/>
            <a:ext cx="1957387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3" name="Picture 9" descr="University of Western Australia">
            <a:hlinkClick r:id="rId13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9025" y="5835650"/>
            <a:ext cx="2292350" cy="61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6634" name="Picture 10" descr="The University of Sydney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0613" y="5848350"/>
            <a:ext cx="2590800" cy="59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6635" name="Picture 11" descr="ECU Colour Logo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5705475"/>
            <a:ext cx="1143000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6636" name="Picture 12" descr="Griffith University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955" y="4097338"/>
            <a:ext cx="19050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6637" name="Picture 13" descr="RMIT University, Melbourne, Australia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8" t="21686" r="8398" b="21686"/>
          <a:stretch>
            <a:fillRect/>
          </a:stretch>
        </p:blipFill>
        <p:spPr bwMode="auto">
          <a:xfrm>
            <a:off x="3347343" y="4005263"/>
            <a:ext cx="178435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8" name="Picture 14" descr="Home">
            <a:hlinkClick r:id="rId19"/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0035" y="2629297"/>
            <a:ext cx="1428750" cy="9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6639" name="Picture 15" descr="NLA-Colour for use on light backgrounds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460" y="2624534"/>
            <a:ext cx="952500" cy="98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6640" name="Picture 16" descr="image001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3" t="37120" r="78877" b="16873"/>
          <a:stretch>
            <a:fillRect/>
          </a:stretch>
        </p:blipFill>
        <p:spPr bwMode="auto">
          <a:xfrm>
            <a:off x="6710635" y="2772172"/>
            <a:ext cx="1101725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578027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Group 2"/>
          <p:cNvGrpSpPr>
            <a:grpSpLocks/>
          </p:cNvGrpSpPr>
          <p:nvPr/>
        </p:nvGrpSpPr>
        <p:grpSpPr bwMode="auto">
          <a:xfrm>
            <a:off x="2824163" y="1844675"/>
            <a:ext cx="649287" cy="1728788"/>
            <a:chOff x="1564" y="1071"/>
            <a:chExt cx="409" cy="1089"/>
          </a:xfrm>
        </p:grpSpPr>
        <p:sp>
          <p:nvSpPr>
            <p:cNvPr id="32771" name="Line 3"/>
            <p:cNvSpPr>
              <a:spLocks noChangeShapeType="1"/>
            </p:cNvSpPr>
            <p:nvPr/>
          </p:nvSpPr>
          <p:spPr bwMode="auto">
            <a:xfrm flipH="1">
              <a:off x="1564" y="1933"/>
              <a:ext cx="409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2772" name="Line 4"/>
            <p:cNvSpPr>
              <a:spLocks noChangeShapeType="1"/>
            </p:cNvSpPr>
            <p:nvPr/>
          </p:nvSpPr>
          <p:spPr bwMode="auto">
            <a:xfrm flipH="1" flipV="1">
              <a:off x="1564" y="1071"/>
              <a:ext cx="409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U"/>
            </a:p>
          </p:txBody>
        </p:sp>
      </p:grpSp>
      <p:pic>
        <p:nvPicPr>
          <p:cNvPr id="32773" name="Picture 5" descr="j0397412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888" y="2060575"/>
            <a:ext cx="1831975" cy="148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2774" name="AutoShape 6"/>
          <p:cNvSpPr>
            <a:spLocks noChangeArrowheads="1"/>
          </p:cNvSpPr>
          <p:nvPr/>
        </p:nvSpPr>
        <p:spPr bwMode="auto">
          <a:xfrm>
            <a:off x="3830638" y="4652963"/>
            <a:ext cx="1512887" cy="1944687"/>
          </a:xfrm>
          <a:prstGeom prst="can">
            <a:avLst>
              <a:gd name="adj" fmla="val 32135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AU" altLang="en-US" sz="1800">
                <a:cs typeface="Arial" charset="0"/>
              </a:rPr>
              <a:t>Australian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AU" altLang="en-US" sz="1800">
                <a:cs typeface="Arial" charset="0"/>
              </a:rPr>
              <a:t>Women’s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AU" altLang="en-US" sz="1800">
                <a:cs typeface="Arial" charset="0"/>
              </a:rPr>
              <a:t>Register</a:t>
            </a:r>
          </a:p>
        </p:txBody>
      </p:sp>
      <p:grpSp>
        <p:nvGrpSpPr>
          <p:cNvPr id="32775" name="Group 7"/>
          <p:cNvGrpSpPr>
            <a:grpSpLocks/>
          </p:cNvGrpSpPr>
          <p:nvPr/>
        </p:nvGrpSpPr>
        <p:grpSpPr bwMode="auto">
          <a:xfrm>
            <a:off x="4572000" y="3738563"/>
            <a:ext cx="1008063" cy="719137"/>
            <a:chOff x="2880" y="2355"/>
            <a:chExt cx="635" cy="453"/>
          </a:xfrm>
        </p:grpSpPr>
        <p:sp>
          <p:nvSpPr>
            <p:cNvPr id="32776" name="Text Box 8"/>
            <p:cNvSpPr txBox="1">
              <a:spLocks noChangeArrowheads="1"/>
            </p:cNvSpPr>
            <p:nvPr/>
          </p:nvSpPr>
          <p:spPr bwMode="auto">
            <a:xfrm>
              <a:off x="2880" y="2432"/>
              <a:ext cx="63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Tx/>
                <a:buNone/>
              </a:pPr>
              <a:r>
                <a:rPr lang="en-AU" altLang="en-US" sz="1800">
                  <a:cs typeface="Arial" charset="0"/>
                </a:rPr>
                <a:t>Search</a:t>
              </a:r>
            </a:p>
          </p:txBody>
        </p:sp>
        <p:sp>
          <p:nvSpPr>
            <p:cNvPr id="32777" name="Line 9"/>
            <p:cNvSpPr>
              <a:spLocks noChangeShapeType="1"/>
            </p:cNvSpPr>
            <p:nvPr/>
          </p:nvSpPr>
          <p:spPr bwMode="auto">
            <a:xfrm flipH="1" flipV="1">
              <a:off x="2890" y="2355"/>
              <a:ext cx="0" cy="4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U"/>
            </a:p>
          </p:txBody>
        </p:sp>
      </p:grpSp>
      <p:grpSp>
        <p:nvGrpSpPr>
          <p:cNvPr id="32778" name="Group 10"/>
          <p:cNvGrpSpPr>
            <a:grpSpLocks/>
          </p:cNvGrpSpPr>
          <p:nvPr/>
        </p:nvGrpSpPr>
        <p:grpSpPr bwMode="auto">
          <a:xfrm>
            <a:off x="501650" y="1125538"/>
            <a:ext cx="2124075" cy="3600450"/>
            <a:chOff x="158" y="618"/>
            <a:chExt cx="1338" cy="2268"/>
          </a:xfrm>
        </p:grpSpPr>
        <p:sp>
          <p:nvSpPr>
            <p:cNvPr id="32779" name="AutoShape 11"/>
            <p:cNvSpPr>
              <a:spLocks noChangeArrowheads="1"/>
            </p:cNvSpPr>
            <p:nvPr/>
          </p:nvSpPr>
          <p:spPr bwMode="auto">
            <a:xfrm>
              <a:off x="351" y="799"/>
              <a:ext cx="952" cy="907"/>
            </a:xfrm>
            <a:prstGeom prst="flowChartMultidocument">
              <a:avLst/>
            </a:prstGeom>
            <a:solidFill>
              <a:srgbClr val="CC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FontTx/>
                <a:buNone/>
              </a:pPr>
              <a:r>
                <a:rPr lang="en-AU" altLang="en-US" sz="1800">
                  <a:cs typeface="Arial" charset="0"/>
                </a:rPr>
                <a:t>Primary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AU" altLang="en-US" sz="1800">
                  <a:cs typeface="Arial" charset="0"/>
                </a:rPr>
                <a:t>Sources</a:t>
              </a:r>
            </a:p>
          </p:txBody>
        </p:sp>
        <p:sp>
          <p:nvSpPr>
            <p:cNvPr id="32780" name="AutoShape 12"/>
            <p:cNvSpPr>
              <a:spLocks noChangeArrowheads="1"/>
            </p:cNvSpPr>
            <p:nvPr/>
          </p:nvSpPr>
          <p:spPr bwMode="auto">
            <a:xfrm>
              <a:off x="351" y="1888"/>
              <a:ext cx="952" cy="907"/>
            </a:xfrm>
            <a:prstGeom prst="flowChartMultidocumen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FontTx/>
                <a:buNone/>
              </a:pPr>
              <a:r>
                <a:rPr lang="en-AU" altLang="en-US" sz="1800">
                  <a:cs typeface="Arial" charset="0"/>
                </a:rPr>
                <a:t>Secondary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AU" altLang="en-US" sz="1800">
                  <a:cs typeface="Arial" charset="0"/>
                </a:rPr>
                <a:t>Sources</a:t>
              </a:r>
            </a:p>
          </p:txBody>
        </p:sp>
        <p:sp>
          <p:nvSpPr>
            <p:cNvPr id="32781" name="Rectangle 13"/>
            <p:cNvSpPr>
              <a:spLocks noChangeArrowheads="1"/>
            </p:cNvSpPr>
            <p:nvPr/>
          </p:nvSpPr>
          <p:spPr bwMode="auto">
            <a:xfrm>
              <a:off x="158" y="618"/>
              <a:ext cx="1338" cy="226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</p:grpSp>
      <p:grpSp>
        <p:nvGrpSpPr>
          <p:cNvPr id="32782" name="Group 14"/>
          <p:cNvGrpSpPr>
            <a:grpSpLocks/>
          </p:cNvGrpSpPr>
          <p:nvPr/>
        </p:nvGrpSpPr>
        <p:grpSpPr bwMode="auto">
          <a:xfrm>
            <a:off x="1403350" y="4833938"/>
            <a:ext cx="2266950" cy="900112"/>
            <a:chOff x="884" y="3045"/>
            <a:chExt cx="1428" cy="567"/>
          </a:xfrm>
        </p:grpSpPr>
        <p:cxnSp>
          <p:nvCxnSpPr>
            <p:cNvPr id="32783" name="AutoShape 15"/>
            <p:cNvCxnSpPr>
              <a:cxnSpLocks noChangeShapeType="1"/>
            </p:cNvCxnSpPr>
            <p:nvPr/>
          </p:nvCxnSpPr>
          <p:spPr bwMode="auto">
            <a:xfrm rot="10800000">
              <a:off x="884" y="3045"/>
              <a:ext cx="1428" cy="567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784" name="Text Box 16"/>
            <p:cNvSpPr txBox="1">
              <a:spLocks noChangeArrowheads="1"/>
            </p:cNvSpPr>
            <p:nvPr/>
          </p:nvSpPr>
          <p:spPr bwMode="auto">
            <a:xfrm>
              <a:off x="906" y="3340"/>
              <a:ext cx="68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Tx/>
                <a:buNone/>
              </a:pPr>
              <a:r>
                <a:rPr lang="en-AU" altLang="en-US" sz="1800">
                  <a:cs typeface="Arial" charset="0"/>
                </a:rPr>
                <a:t>Citations</a:t>
              </a:r>
            </a:p>
          </p:txBody>
        </p:sp>
      </p:grpSp>
      <p:grpSp>
        <p:nvGrpSpPr>
          <p:cNvPr id="32785" name="Group 17"/>
          <p:cNvGrpSpPr>
            <a:grpSpLocks/>
          </p:cNvGrpSpPr>
          <p:nvPr/>
        </p:nvGrpSpPr>
        <p:grpSpPr bwMode="auto">
          <a:xfrm>
            <a:off x="6551613" y="1125538"/>
            <a:ext cx="2124075" cy="3600450"/>
            <a:chOff x="3969" y="618"/>
            <a:chExt cx="1338" cy="2268"/>
          </a:xfrm>
        </p:grpSpPr>
        <p:sp>
          <p:nvSpPr>
            <p:cNvPr id="32786" name="AutoShape 18"/>
            <p:cNvSpPr>
              <a:spLocks noChangeArrowheads="1"/>
            </p:cNvSpPr>
            <p:nvPr/>
          </p:nvSpPr>
          <p:spPr bwMode="auto">
            <a:xfrm>
              <a:off x="4162" y="799"/>
              <a:ext cx="952" cy="907"/>
            </a:xfrm>
            <a:prstGeom prst="flowChartMultidocumen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FontTx/>
                <a:buNone/>
              </a:pPr>
              <a:r>
                <a:rPr lang="en-AU" altLang="en-US" sz="1600">
                  <a:cs typeface="Arial" charset="0"/>
                </a:rPr>
                <a:t>Publications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AU" altLang="en-US" sz="1600">
                  <a:cs typeface="Arial" charset="0"/>
                </a:rPr>
                <a:t>&amp; other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AU" altLang="en-US" sz="1600">
                  <a:cs typeface="Arial" charset="0"/>
                </a:rPr>
                <a:t>products</a:t>
              </a:r>
            </a:p>
          </p:txBody>
        </p:sp>
        <p:sp>
          <p:nvSpPr>
            <p:cNvPr id="32787" name="AutoShape 19"/>
            <p:cNvSpPr>
              <a:spLocks noChangeArrowheads="1"/>
            </p:cNvSpPr>
            <p:nvPr/>
          </p:nvSpPr>
          <p:spPr bwMode="auto">
            <a:xfrm>
              <a:off x="4162" y="1888"/>
              <a:ext cx="952" cy="907"/>
            </a:xfrm>
            <a:prstGeom prst="flowChartMultidocument">
              <a:avLst/>
            </a:prstGeom>
            <a:solidFill>
              <a:srgbClr val="CC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FontTx/>
                <a:buNone/>
              </a:pPr>
              <a:r>
                <a:rPr lang="en-AU" altLang="en-US" sz="1800">
                  <a:cs typeface="Arial" charset="0"/>
                </a:rPr>
                <a:t>Research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AU" altLang="en-US" sz="1800">
                  <a:cs typeface="Arial" charset="0"/>
                </a:rPr>
                <a:t>Notes</a:t>
              </a:r>
            </a:p>
          </p:txBody>
        </p:sp>
        <p:sp>
          <p:nvSpPr>
            <p:cNvPr id="32788" name="Rectangle 20"/>
            <p:cNvSpPr>
              <a:spLocks noChangeArrowheads="1"/>
            </p:cNvSpPr>
            <p:nvPr/>
          </p:nvSpPr>
          <p:spPr bwMode="auto">
            <a:xfrm>
              <a:off x="3969" y="618"/>
              <a:ext cx="1338" cy="226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</p:grpSp>
      <p:grpSp>
        <p:nvGrpSpPr>
          <p:cNvPr id="32789" name="Group 21"/>
          <p:cNvGrpSpPr>
            <a:grpSpLocks/>
          </p:cNvGrpSpPr>
          <p:nvPr/>
        </p:nvGrpSpPr>
        <p:grpSpPr bwMode="auto">
          <a:xfrm>
            <a:off x="5702300" y="1917700"/>
            <a:ext cx="649288" cy="1655763"/>
            <a:chOff x="3424" y="1117"/>
            <a:chExt cx="409" cy="1043"/>
          </a:xfrm>
        </p:grpSpPr>
        <p:sp>
          <p:nvSpPr>
            <p:cNvPr id="32790" name="Line 22"/>
            <p:cNvSpPr>
              <a:spLocks noChangeShapeType="1"/>
            </p:cNvSpPr>
            <p:nvPr/>
          </p:nvSpPr>
          <p:spPr bwMode="auto">
            <a:xfrm flipH="1">
              <a:off x="3424" y="1117"/>
              <a:ext cx="409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32791" name="Line 23"/>
            <p:cNvSpPr>
              <a:spLocks noChangeShapeType="1"/>
            </p:cNvSpPr>
            <p:nvPr/>
          </p:nvSpPr>
          <p:spPr bwMode="auto">
            <a:xfrm flipH="1" flipV="1">
              <a:off x="3424" y="1933"/>
              <a:ext cx="409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U"/>
            </a:p>
          </p:txBody>
        </p:sp>
      </p:grpSp>
      <p:grpSp>
        <p:nvGrpSpPr>
          <p:cNvPr id="32792" name="Group 24"/>
          <p:cNvGrpSpPr>
            <a:grpSpLocks/>
          </p:cNvGrpSpPr>
          <p:nvPr/>
        </p:nvGrpSpPr>
        <p:grpSpPr bwMode="auto">
          <a:xfrm>
            <a:off x="5470525" y="4833938"/>
            <a:ext cx="2270125" cy="900112"/>
            <a:chOff x="3446" y="3045"/>
            <a:chExt cx="1430" cy="567"/>
          </a:xfrm>
        </p:grpSpPr>
        <p:sp>
          <p:nvSpPr>
            <p:cNvPr id="32793" name="Text Box 25"/>
            <p:cNvSpPr txBox="1">
              <a:spLocks noChangeArrowheads="1"/>
            </p:cNvSpPr>
            <p:nvPr/>
          </p:nvSpPr>
          <p:spPr bwMode="auto">
            <a:xfrm>
              <a:off x="3628" y="3340"/>
              <a:ext cx="121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Tx/>
                <a:buNone/>
              </a:pPr>
              <a:r>
                <a:rPr lang="en-AU" altLang="en-US" sz="1800">
                  <a:cs typeface="Arial" charset="0"/>
                </a:rPr>
                <a:t>Copy and paste</a:t>
              </a:r>
            </a:p>
          </p:txBody>
        </p:sp>
        <p:cxnSp>
          <p:nvCxnSpPr>
            <p:cNvPr id="32794" name="AutoShape 26"/>
            <p:cNvCxnSpPr>
              <a:cxnSpLocks noChangeShapeType="1"/>
            </p:cNvCxnSpPr>
            <p:nvPr/>
          </p:nvCxnSpPr>
          <p:spPr bwMode="auto">
            <a:xfrm rot="5400000">
              <a:off x="3877" y="2614"/>
              <a:ext cx="567" cy="1430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2795" name="Rectangle 27"/>
          <p:cNvSpPr>
            <a:spLocks noChangeArrowheads="1"/>
          </p:cNvSpPr>
          <p:nvPr/>
        </p:nvSpPr>
        <p:spPr bwMode="auto">
          <a:xfrm>
            <a:off x="2771775" y="549275"/>
            <a:ext cx="3600450" cy="431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AU" altLang="en-US" dirty="0">
                <a:cs typeface="Arial" charset="0"/>
              </a:rPr>
              <a:t>Research Funding Opportunity</a:t>
            </a:r>
          </a:p>
        </p:txBody>
      </p:sp>
      <p:sp>
        <p:nvSpPr>
          <p:cNvPr id="32796" name="Line 28"/>
          <p:cNvSpPr>
            <a:spLocks noChangeShapeType="1"/>
          </p:cNvSpPr>
          <p:nvPr/>
        </p:nvSpPr>
        <p:spPr bwMode="auto">
          <a:xfrm flipH="1" flipV="1">
            <a:off x="4572000" y="1089025"/>
            <a:ext cx="0" cy="827088"/>
          </a:xfrm>
          <a:prstGeom prst="line">
            <a:avLst/>
          </a:prstGeom>
          <a:noFill/>
          <a:ln w="88900">
            <a:solidFill>
              <a:schemeClr val="accent1">
                <a:lumMod val="60000"/>
                <a:lumOff val="40000"/>
              </a:schemeClr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32797" name="Line 29"/>
          <p:cNvSpPr>
            <a:spLocks noChangeShapeType="1"/>
          </p:cNvSpPr>
          <p:nvPr/>
        </p:nvSpPr>
        <p:spPr bwMode="auto">
          <a:xfrm flipV="1">
            <a:off x="2771775" y="2708275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54480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2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2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32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32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32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2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2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32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95" grpId="0" animBg="1"/>
      <p:bldP spid="32796" grpId="0" animBg="1"/>
      <p:bldP spid="3279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AutoShape 2"/>
          <p:cNvSpPr>
            <a:spLocks noChangeArrowheads="1"/>
          </p:cNvSpPr>
          <p:nvPr/>
        </p:nvSpPr>
        <p:spPr bwMode="auto">
          <a:xfrm>
            <a:off x="2878138" y="2060575"/>
            <a:ext cx="3384550" cy="2663825"/>
          </a:xfrm>
          <a:prstGeom prst="can">
            <a:avLst>
              <a:gd name="adj" fmla="val 13569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AU" altLang="en-US" sz="1800">
                <a:cs typeface="Arial" charset="0"/>
              </a:rPr>
              <a:t>Australian Women’s Register</a:t>
            </a:r>
          </a:p>
        </p:txBody>
      </p:sp>
      <p:grpSp>
        <p:nvGrpSpPr>
          <p:cNvPr id="34819" name="Group 3"/>
          <p:cNvGrpSpPr>
            <a:grpSpLocks/>
          </p:cNvGrpSpPr>
          <p:nvPr/>
        </p:nvGrpSpPr>
        <p:grpSpPr bwMode="auto">
          <a:xfrm>
            <a:off x="3414713" y="2924175"/>
            <a:ext cx="2314575" cy="1584325"/>
            <a:chOff x="2151" y="1842"/>
            <a:chExt cx="1458" cy="998"/>
          </a:xfrm>
        </p:grpSpPr>
        <p:sp>
          <p:nvSpPr>
            <p:cNvPr id="34820" name="Oval 4"/>
            <p:cNvSpPr>
              <a:spLocks noChangeArrowheads="1"/>
            </p:cNvSpPr>
            <p:nvPr/>
          </p:nvSpPr>
          <p:spPr bwMode="auto">
            <a:xfrm>
              <a:off x="2151" y="1842"/>
              <a:ext cx="1457" cy="40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FontTx/>
                <a:buNone/>
              </a:pPr>
              <a:r>
                <a:rPr lang="en-AU" altLang="en-US" sz="1800">
                  <a:cs typeface="Arial" charset="0"/>
                </a:rPr>
                <a:t>Register</a:t>
              </a:r>
            </a:p>
          </p:txBody>
        </p:sp>
        <p:sp>
          <p:nvSpPr>
            <p:cNvPr id="34821" name="Oval 5"/>
            <p:cNvSpPr>
              <a:spLocks noChangeArrowheads="1"/>
            </p:cNvSpPr>
            <p:nvPr/>
          </p:nvSpPr>
          <p:spPr bwMode="auto">
            <a:xfrm>
              <a:off x="2151" y="2432"/>
              <a:ext cx="1457" cy="40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FontTx/>
                <a:buNone/>
              </a:pPr>
              <a:r>
                <a:rPr lang="en-AU" altLang="en-US" sz="1800">
                  <a:cs typeface="Arial" charset="0"/>
                </a:rPr>
                <a:t>Annotate</a:t>
              </a:r>
            </a:p>
          </p:txBody>
        </p:sp>
        <p:cxnSp>
          <p:nvCxnSpPr>
            <p:cNvPr id="34822" name="AutoShape 6"/>
            <p:cNvCxnSpPr>
              <a:cxnSpLocks noChangeShapeType="1"/>
              <a:stCxn id="34821" idx="2"/>
              <a:endCxn id="34820" idx="2"/>
            </p:cNvCxnSpPr>
            <p:nvPr/>
          </p:nvCxnSpPr>
          <p:spPr bwMode="auto">
            <a:xfrm rot="10800000" flipH="1">
              <a:off x="2151" y="2046"/>
              <a:ext cx="1" cy="590"/>
            </a:xfrm>
            <a:prstGeom prst="curvedConnector3">
              <a:avLst>
                <a:gd name="adj1" fmla="val -14400000"/>
              </a:avLst>
            </a:prstGeom>
            <a:noFill/>
            <a:ln w="50800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823" name="AutoShape 7"/>
            <p:cNvCxnSpPr>
              <a:cxnSpLocks noChangeShapeType="1"/>
              <a:stCxn id="34820" idx="6"/>
              <a:endCxn id="34821" idx="6"/>
            </p:cNvCxnSpPr>
            <p:nvPr/>
          </p:nvCxnSpPr>
          <p:spPr bwMode="auto">
            <a:xfrm>
              <a:off x="3608" y="2046"/>
              <a:ext cx="1" cy="590"/>
            </a:xfrm>
            <a:prstGeom prst="curvedConnector3">
              <a:avLst>
                <a:gd name="adj1" fmla="val 14300000"/>
              </a:avLst>
            </a:prstGeom>
            <a:noFill/>
            <a:ln w="50800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4824" name="Oval 8"/>
          <p:cNvSpPr>
            <a:spLocks noChangeArrowheads="1"/>
          </p:cNvSpPr>
          <p:nvPr/>
        </p:nvSpPr>
        <p:spPr bwMode="auto">
          <a:xfrm>
            <a:off x="395288" y="3068638"/>
            <a:ext cx="1592262" cy="6477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AU" altLang="en-US" sz="1800">
                <a:cs typeface="Arial" charset="0"/>
              </a:rPr>
              <a:t>Harvest</a:t>
            </a:r>
          </a:p>
        </p:txBody>
      </p:sp>
      <p:sp>
        <p:nvSpPr>
          <p:cNvPr id="34825" name="Oval 9"/>
          <p:cNvSpPr>
            <a:spLocks noChangeArrowheads="1"/>
          </p:cNvSpPr>
          <p:nvPr/>
        </p:nvSpPr>
        <p:spPr bwMode="auto">
          <a:xfrm>
            <a:off x="7227888" y="3068638"/>
            <a:ext cx="1592262" cy="6477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AU" altLang="en-US" sz="1800">
                <a:cs typeface="Arial" charset="0"/>
              </a:rPr>
              <a:t>Harvest</a:t>
            </a:r>
          </a:p>
        </p:txBody>
      </p:sp>
      <p:cxnSp>
        <p:nvCxnSpPr>
          <p:cNvPr id="34826" name="AutoShape 10"/>
          <p:cNvCxnSpPr>
            <a:cxnSpLocks noChangeShapeType="1"/>
            <a:stCxn id="34824" idx="6"/>
            <a:endCxn id="34818" idx="2"/>
          </p:cNvCxnSpPr>
          <p:nvPr/>
        </p:nvCxnSpPr>
        <p:spPr bwMode="auto">
          <a:xfrm>
            <a:off x="1987550" y="3392488"/>
            <a:ext cx="890588" cy="0"/>
          </a:xfrm>
          <a:prstGeom prst="straightConnector1">
            <a:avLst/>
          </a:prstGeom>
          <a:noFill/>
          <a:ln w="5080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827" name="AutoShape 11"/>
          <p:cNvCxnSpPr>
            <a:cxnSpLocks noChangeShapeType="1"/>
            <a:stCxn id="34818" idx="4"/>
            <a:endCxn id="34825" idx="2"/>
          </p:cNvCxnSpPr>
          <p:nvPr/>
        </p:nvCxnSpPr>
        <p:spPr bwMode="auto">
          <a:xfrm>
            <a:off x="6262688" y="3392488"/>
            <a:ext cx="965200" cy="0"/>
          </a:xfrm>
          <a:prstGeom prst="straightConnector1">
            <a:avLst/>
          </a:prstGeom>
          <a:noFill/>
          <a:ln w="5080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4828" name="Group 12"/>
          <p:cNvGrpSpPr>
            <a:grpSpLocks/>
          </p:cNvGrpSpPr>
          <p:nvPr/>
        </p:nvGrpSpPr>
        <p:grpSpPr bwMode="auto">
          <a:xfrm>
            <a:off x="2771775" y="4795838"/>
            <a:ext cx="3960813" cy="2017712"/>
            <a:chOff x="1746" y="3021"/>
            <a:chExt cx="2495" cy="1271"/>
          </a:xfrm>
        </p:grpSpPr>
        <p:pic>
          <p:nvPicPr>
            <p:cNvPr id="34829" name="Picture 13" descr="j0397412[1]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2" y="3475"/>
              <a:ext cx="703" cy="5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830" name="Picture 14" descr="multicolored-people-clipart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5" y="3475"/>
              <a:ext cx="1316" cy="5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4831" name="AutoShape 15"/>
            <p:cNvCxnSpPr>
              <a:cxnSpLocks noChangeShapeType="1"/>
            </p:cNvCxnSpPr>
            <p:nvPr/>
          </p:nvCxnSpPr>
          <p:spPr bwMode="auto">
            <a:xfrm flipV="1">
              <a:off x="2380" y="3021"/>
              <a:ext cx="273" cy="409"/>
            </a:xfrm>
            <a:prstGeom prst="straightConnector1">
              <a:avLst/>
            </a:prstGeom>
            <a:noFill/>
            <a:ln w="50800">
              <a:solidFill>
                <a:schemeClr val="accent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832" name="AutoShape 16"/>
            <p:cNvCxnSpPr>
              <a:cxnSpLocks noChangeShapeType="1"/>
            </p:cNvCxnSpPr>
            <p:nvPr/>
          </p:nvCxnSpPr>
          <p:spPr bwMode="auto">
            <a:xfrm flipH="1" flipV="1">
              <a:off x="3152" y="3021"/>
              <a:ext cx="317" cy="409"/>
            </a:xfrm>
            <a:prstGeom prst="straightConnector1">
              <a:avLst/>
            </a:prstGeom>
            <a:noFill/>
            <a:ln w="50800">
              <a:solidFill>
                <a:schemeClr val="accent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833" name="Text Box 17"/>
            <p:cNvSpPr txBox="1">
              <a:spLocks noChangeArrowheads="1"/>
            </p:cNvSpPr>
            <p:nvPr/>
          </p:nvSpPr>
          <p:spPr bwMode="auto">
            <a:xfrm>
              <a:off x="1746" y="4061"/>
              <a:ext cx="104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Tx/>
                <a:buNone/>
              </a:pPr>
              <a:r>
                <a:rPr lang="en-AU" altLang="en-US" sz="1800">
                  <a:cs typeface="Arial" charset="0"/>
                </a:rPr>
                <a:t>Researchers</a:t>
              </a:r>
            </a:p>
          </p:txBody>
        </p:sp>
        <p:sp>
          <p:nvSpPr>
            <p:cNvPr id="34834" name="Text Box 18"/>
            <p:cNvSpPr txBox="1">
              <a:spLocks noChangeArrowheads="1"/>
            </p:cNvSpPr>
            <p:nvPr/>
          </p:nvSpPr>
          <p:spPr bwMode="auto">
            <a:xfrm>
              <a:off x="3106" y="4061"/>
              <a:ext cx="104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Tx/>
                <a:buNone/>
              </a:pPr>
              <a:r>
                <a:rPr lang="en-AU" altLang="en-US" sz="1800">
                  <a:cs typeface="Arial" charset="0"/>
                </a:rPr>
                <a:t>Community</a:t>
              </a:r>
            </a:p>
          </p:txBody>
        </p:sp>
      </p:grpSp>
      <p:cxnSp>
        <p:nvCxnSpPr>
          <p:cNvPr id="34835" name="AutoShape 19"/>
          <p:cNvCxnSpPr>
            <a:cxnSpLocks noChangeShapeType="1"/>
          </p:cNvCxnSpPr>
          <p:nvPr/>
        </p:nvCxnSpPr>
        <p:spPr bwMode="auto">
          <a:xfrm rot="10800000">
            <a:off x="1192213" y="3803650"/>
            <a:ext cx="1579562" cy="2289175"/>
          </a:xfrm>
          <a:prstGeom prst="curvedConnector2">
            <a:avLst/>
          </a:prstGeom>
          <a:noFill/>
          <a:ln w="5080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836" name="AutoShape 20"/>
          <p:cNvCxnSpPr>
            <a:cxnSpLocks noChangeShapeType="1"/>
          </p:cNvCxnSpPr>
          <p:nvPr/>
        </p:nvCxnSpPr>
        <p:spPr bwMode="auto">
          <a:xfrm flipV="1">
            <a:off x="6953250" y="3851275"/>
            <a:ext cx="1147763" cy="2241550"/>
          </a:xfrm>
          <a:prstGeom prst="curvedConnector2">
            <a:avLst/>
          </a:prstGeom>
          <a:noFill/>
          <a:ln w="50800">
            <a:solidFill>
              <a:schemeClr val="accent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837" name="AutoShape 21"/>
          <p:cNvCxnSpPr>
            <a:cxnSpLocks noChangeShapeType="1"/>
          </p:cNvCxnSpPr>
          <p:nvPr/>
        </p:nvCxnSpPr>
        <p:spPr bwMode="auto">
          <a:xfrm rot="10800000" flipV="1">
            <a:off x="1119188" y="1052513"/>
            <a:ext cx="1797050" cy="1820862"/>
          </a:xfrm>
          <a:prstGeom prst="curvedConnector2">
            <a:avLst/>
          </a:prstGeom>
          <a:noFill/>
          <a:ln w="5080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838" name="AutoShape 22"/>
          <p:cNvCxnSpPr>
            <a:cxnSpLocks noChangeShapeType="1"/>
          </p:cNvCxnSpPr>
          <p:nvPr/>
        </p:nvCxnSpPr>
        <p:spPr bwMode="auto">
          <a:xfrm rot="5400000" flipH="1">
            <a:off x="6259513" y="1020763"/>
            <a:ext cx="1820862" cy="1884362"/>
          </a:xfrm>
          <a:prstGeom prst="curvedConnector2">
            <a:avLst/>
          </a:prstGeom>
          <a:noFill/>
          <a:ln w="5080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4843" name="Text Box 27"/>
          <p:cNvSpPr txBox="1">
            <a:spLocks noChangeArrowheads="1"/>
          </p:cNvSpPr>
          <p:nvPr/>
        </p:nvSpPr>
        <p:spPr bwMode="auto">
          <a:xfrm>
            <a:off x="3276600" y="181967"/>
            <a:ext cx="26638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en-AU" altLang="en-US" sz="1800" dirty="0">
                <a:cs typeface="Arial" charset="0"/>
              </a:rPr>
              <a:t>Descriptive Frameworks</a:t>
            </a:r>
          </a:p>
        </p:txBody>
      </p:sp>
      <p:pic>
        <p:nvPicPr>
          <p:cNvPr id="1026" name="Picture 2" descr="Trove one search ... a wealth of informati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196752"/>
            <a:ext cx="1261414" cy="354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ind in a library with WorldCa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698192"/>
            <a:ext cx="1550988" cy="479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786791"/>
            <a:ext cx="1573211" cy="302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4499992" y="1181837"/>
            <a:ext cx="1944216" cy="446963"/>
            <a:chOff x="4427984" y="1253845"/>
            <a:chExt cx="1944216" cy="446963"/>
          </a:xfrm>
        </p:grpSpPr>
        <p:pic>
          <p:nvPicPr>
            <p:cNvPr id="1033" name="Picture 9" descr="advertising, network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7984" y="1253845"/>
              <a:ext cx="473077" cy="386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4733419" y="1291785"/>
              <a:ext cx="1638781" cy="4090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200"/>
                </a:lnSpc>
              </a:pPr>
              <a:r>
                <a:rPr lang="en-AU" sz="1400" b="1" dirty="0">
                  <a:solidFill>
                    <a:schemeClr val="tx2">
                      <a:lumMod val="75000"/>
                    </a:schemeClr>
                  </a:solidFill>
                </a:rPr>
                <a:t>National </a:t>
              </a:r>
              <a:r>
                <a:rPr lang="en-AU" sz="1400" b="1" dirty="0" smtClean="0">
                  <a:solidFill>
                    <a:schemeClr val="tx2">
                      <a:lumMod val="75000"/>
                    </a:schemeClr>
                  </a:solidFill>
                </a:rPr>
                <a:t>Online</a:t>
              </a:r>
              <a:br>
                <a:rPr lang="en-AU" sz="1400" b="1" dirty="0" smtClean="0">
                  <a:solidFill>
                    <a:schemeClr val="tx2">
                      <a:lumMod val="75000"/>
                    </a:schemeClr>
                  </a:solidFill>
                </a:rPr>
              </a:br>
              <a:r>
                <a:rPr lang="en-AU" sz="1400" b="1" dirty="0" smtClean="0">
                  <a:solidFill>
                    <a:schemeClr val="tx2">
                      <a:lumMod val="75000"/>
                    </a:schemeClr>
                  </a:solidFill>
                </a:rPr>
                <a:t>  Archival </a:t>
              </a:r>
              <a:r>
                <a:rPr lang="en-AU" sz="1400" b="1" dirty="0">
                  <a:solidFill>
                    <a:schemeClr val="tx2">
                      <a:lumMod val="75000"/>
                    </a:schemeClr>
                  </a:solidFill>
                </a:rPr>
                <a:t>Network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2304006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4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4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4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4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4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4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34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4" grpId="0" animBg="1"/>
      <p:bldP spid="3482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3" y="757238"/>
            <a:ext cx="8766175" cy="503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205457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762000"/>
          </a:xfrm>
          <a:noFill/>
          <a:ln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r>
              <a:rPr lang="en-AU" altLang="en-US" sz="3600" dirty="0">
                <a:solidFill>
                  <a:srgbClr val="A50021"/>
                </a:solidFill>
              </a:rPr>
              <a:t>EAC-CPF</a:t>
            </a:r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772400" cy="53340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AU" altLang="en-US" b="1"/>
              <a:t>&lt;eac&gt;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AU" altLang="en-US" b="1"/>
              <a:t> &lt;control&gt;&lt;/control&gt;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AU" altLang="en-US" b="1"/>
              <a:t> &lt;description&gt;</a:t>
            </a:r>
          </a:p>
          <a:p>
            <a:pPr lvl="2">
              <a:lnSpc>
                <a:spcPct val="80000"/>
              </a:lnSpc>
              <a:buFontTx/>
              <a:buNone/>
            </a:pPr>
            <a:r>
              <a:rPr lang="en-AU" altLang="en-US" b="1"/>
              <a:t>&lt;identity&gt;&lt;identity&gt;</a:t>
            </a:r>
          </a:p>
          <a:p>
            <a:pPr lvl="2">
              <a:lnSpc>
                <a:spcPct val="80000"/>
              </a:lnSpc>
              <a:buFontTx/>
              <a:buNone/>
            </a:pPr>
            <a:r>
              <a:rPr lang="en-AU" altLang="en-US" b="1"/>
              <a:t>&lt;description&gt;&lt;/description&gt;</a:t>
            </a:r>
          </a:p>
          <a:p>
            <a:pPr lvl="2">
              <a:lnSpc>
                <a:spcPct val="80000"/>
              </a:lnSpc>
              <a:buFontTx/>
              <a:buNone/>
            </a:pPr>
            <a:r>
              <a:rPr lang="en-AU" altLang="en-US" b="1"/>
              <a:t>&lt;relations&gt;</a:t>
            </a:r>
          </a:p>
          <a:p>
            <a:pPr lvl="3">
              <a:lnSpc>
                <a:spcPct val="80000"/>
              </a:lnSpc>
              <a:buFontTx/>
              <a:buNone/>
            </a:pPr>
            <a:r>
              <a:rPr lang="en-AU" altLang="en-US" b="1"/>
              <a:t>&lt;cpfRelation&gt; or &lt;resourceRelation&gt;</a:t>
            </a:r>
          </a:p>
          <a:p>
            <a:pPr lvl="2">
              <a:lnSpc>
                <a:spcPct val="80000"/>
              </a:lnSpc>
              <a:buFontTx/>
              <a:buNone/>
            </a:pPr>
            <a:r>
              <a:rPr lang="en-AU" altLang="en-US" b="1"/>
              <a:t>&lt;/relations&gt;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AU" altLang="en-US" b="1"/>
              <a:t>&lt;/description&gt;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AU" altLang="en-US" b="1"/>
              <a:t>&lt;/eac&gt;</a:t>
            </a:r>
          </a:p>
          <a:p>
            <a:pPr>
              <a:lnSpc>
                <a:spcPct val="80000"/>
              </a:lnSpc>
              <a:buFontTx/>
              <a:buNone/>
            </a:pPr>
            <a:endParaRPr lang="en-AU" altLang="en-US" b="1"/>
          </a:p>
          <a:p>
            <a:pPr>
              <a:lnSpc>
                <a:spcPct val="80000"/>
              </a:lnSpc>
            </a:pPr>
            <a:r>
              <a:rPr lang="en-AU" altLang="en-US" sz="2400" b="1"/>
              <a:t>See </a:t>
            </a:r>
            <a:r>
              <a:rPr lang="en-AU" altLang="en-US" sz="2400" b="1">
                <a:hlinkClick r:id="rId3"/>
              </a:rPr>
              <a:t>http://eac.staatsbibliothek-berlin.de/</a:t>
            </a:r>
            <a:r>
              <a:rPr lang="en-AU" altLang="en-US" sz="2400" b="1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2384439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AutoShape 2"/>
          <p:cNvSpPr>
            <a:spLocks noChangeArrowheads="1"/>
          </p:cNvSpPr>
          <p:nvPr/>
        </p:nvSpPr>
        <p:spPr bwMode="auto">
          <a:xfrm>
            <a:off x="3633788" y="3160713"/>
            <a:ext cx="1512887" cy="1944687"/>
          </a:xfrm>
          <a:prstGeom prst="can">
            <a:avLst>
              <a:gd name="adj" fmla="val 32135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AU" altLang="en-US" sz="1800">
                <a:cs typeface="Arial" charset="0"/>
              </a:rPr>
              <a:t>Australian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AU" altLang="en-US" sz="1800">
                <a:cs typeface="Arial" charset="0"/>
              </a:rPr>
              <a:t>Women’s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AU" altLang="en-US" sz="1800">
                <a:cs typeface="Arial" charset="0"/>
              </a:rPr>
              <a:t>Register</a:t>
            </a:r>
          </a:p>
        </p:txBody>
      </p:sp>
      <p:grpSp>
        <p:nvGrpSpPr>
          <p:cNvPr id="40963" name="Group 3"/>
          <p:cNvGrpSpPr>
            <a:grpSpLocks/>
          </p:cNvGrpSpPr>
          <p:nvPr/>
        </p:nvGrpSpPr>
        <p:grpSpPr bwMode="auto">
          <a:xfrm>
            <a:off x="7091363" y="3160713"/>
            <a:ext cx="1512887" cy="1944687"/>
            <a:chOff x="4241" y="1661"/>
            <a:chExt cx="953" cy="1225"/>
          </a:xfrm>
        </p:grpSpPr>
        <p:sp>
          <p:nvSpPr>
            <p:cNvPr id="40964" name="AutoShape 4"/>
            <p:cNvSpPr>
              <a:spLocks noChangeArrowheads="1"/>
            </p:cNvSpPr>
            <p:nvPr/>
          </p:nvSpPr>
          <p:spPr bwMode="auto">
            <a:xfrm>
              <a:off x="4241" y="1661"/>
              <a:ext cx="953" cy="1225"/>
            </a:xfrm>
            <a:prstGeom prst="can">
              <a:avLst>
                <a:gd name="adj" fmla="val 32135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b"/>
            <a:lstStyle/>
            <a:p>
              <a:pPr algn="ctr">
                <a:spcBef>
                  <a:spcPct val="0"/>
                </a:spcBef>
                <a:buFontTx/>
                <a:buNone/>
              </a:pPr>
              <a:r>
                <a:rPr lang="en-AU" altLang="en-US" sz="1800">
                  <a:cs typeface="Arial" charset="0"/>
                </a:rPr>
                <a:t>People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AU" altLang="en-US" sz="1800">
                  <a:cs typeface="Arial" charset="0"/>
                </a:rPr>
                <a:t>Australia</a:t>
              </a:r>
            </a:p>
          </p:txBody>
        </p:sp>
        <p:pic>
          <p:nvPicPr>
            <p:cNvPr id="40965" name="Picture 5" descr="NLA-Colour for use on light background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4034"/>
            <a:stretch>
              <a:fillRect/>
            </a:stretch>
          </p:blipFill>
          <p:spPr bwMode="auto">
            <a:xfrm>
              <a:off x="4418" y="2024"/>
              <a:ext cx="600" cy="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0966" name="Group 6"/>
          <p:cNvGrpSpPr>
            <a:grpSpLocks/>
          </p:cNvGrpSpPr>
          <p:nvPr/>
        </p:nvGrpSpPr>
        <p:grpSpPr bwMode="auto">
          <a:xfrm>
            <a:off x="5362575" y="3625850"/>
            <a:ext cx="1512888" cy="1054100"/>
            <a:chOff x="3378" y="2284"/>
            <a:chExt cx="953" cy="664"/>
          </a:xfrm>
        </p:grpSpPr>
        <p:sp>
          <p:nvSpPr>
            <p:cNvPr id="40967" name="Text Box 7"/>
            <p:cNvSpPr txBox="1">
              <a:spLocks noChangeArrowheads="1"/>
            </p:cNvSpPr>
            <p:nvPr/>
          </p:nvSpPr>
          <p:spPr bwMode="auto">
            <a:xfrm>
              <a:off x="3424" y="2284"/>
              <a:ext cx="861" cy="6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AU" altLang="en-US" sz="1800" b="1">
                  <a:cs typeface="Arial" charset="0"/>
                </a:rPr>
                <a:t>Priority 1</a:t>
              </a:r>
            </a:p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AU" altLang="en-US" sz="1800">
                  <a:cs typeface="Arial" charset="0"/>
                </a:rPr>
                <a:t>OAI-PMH</a:t>
              </a:r>
              <a:br>
                <a:rPr lang="en-AU" altLang="en-US" sz="1800">
                  <a:cs typeface="Arial" charset="0"/>
                </a:rPr>
              </a:br>
              <a:r>
                <a:rPr lang="en-AU" altLang="en-US" sz="1800">
                  <a:cs typeface="Arial" charset="0"/>
                </a:rPr>
                <a:t>EAC</a:t>
              </a:r>
            </a:p>
          </p:txBody>
        </p:sp>
        <p:cxnSp>
          <p:nvCxnSpPr>
            <p:cNvPr id="40968" name="AutoShape 8"/>
            <p:cNvCxnSpPr>
              <a:cxnSpLocks noChangeShapeType="1"/>
            </p:cNvCxnSpPr>
            <p:nvPr/>
          </p:nvCxnSpPr>
          <p:spPr bwMode="auto">
            <a:xfrm flipV="1">
              <a:off x="3378" y="2536"/>
              <a:ext cx="953" cy="1"/>
            </a:xfrm>
            <a:prstGeom prst="straightConnector1">
              <a:avLst/>
            </a:prstGeom>
            <a:noFill/>
            <a:ln w="50800">
              <a:solidFill>
                <a:schemeClr val="accent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0969" name="Text Box 9"/>
          <p:cNvSpPr txBox="1">
            <a:spLocks noChangeArrowheads="1"/>
          </p:cNvSpPr>
          <p:nvPr/>
        </p:nvSpPr>
        <p:spPr bwMode="auto">
          <a:xfrm>
            <a:off x="3562350" y="5249863"/>
            <a:ext cx="1655763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en-AU" altLang="en-US" sz="1800" b="1">
                <a:cs typeface="Arial" charset="0"/>
              </a:rPr>
              <a:t>Priority 2</a:t>
            </a:r>
            <a:br>
              <a:rPr lang="en-AU" altLang="en-US" sz="1800" b="1">
                <a:cs typeface="Arial" charset="0"/>
              </a:rPr>
            </a:br>
            <a:r>
              <a:rPr lang="en-AU" altLang="en-US" sz="1800">
                <a:cs typeface="Arial" charset="0"/>
              </a:rPr>
              <a:t>Register </a:t>
            </a:r>
            <a:br>
              <a:rPr lang="en-AU" altLang="en-US" sz="1800">
                <a:cs typeface="Arial" charset="0"/>
              </a:rPr>
            </a:br>
            <a:r>
              <a:rPr lang="en-AU" altLang="en-US" sz="1800">
                <a:cs typeface="Arial" charset="0"/>
              </a:rPr>
              <a:t>refurbishment</a:t>
            </a:r>
          </a:p>
        </p:txBody>
      </p:sp>
      <p:pic>
        <p:nvPicPr>
          <p:cNvPr id="40970" name="Picture 10" descr="j0397412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525" y="2370138"/>
            <a:ext cx="1223963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71" name="Picture 11" descr="j0397412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525" y="3594100"/>
            <a:ext cx="1223963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72" name="Picture 12" descr="j0397412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525" y="5033963"/>
            <a:ext cx="1223963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0973" name="Text Box 13"/>
          <p:cNvSpPr txBox="1">
            <a:spLocks noChangeArrowheads="1"/>
          </p:cNvSpPr>
          <p:nvPr/>
        </p:nvSpPr>
        <p:spPr bwMode="auto">
          <a:xfrm>
            <a:off x="969963" y="4475163"/>
            <a:ext cx="100806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en-AU" altLang="en-US" b="1">
                <a:cs typeface="Arial" charset="0"/>
              </a:rPr>
              <a:t>…</a:t>
            </a:r>
          </a:p>
        </p:txBody>
      </p:sp>
      <p:cxnSp>
        <p:nvCxnSpPr>
          <p:cNvPr id="40974" name="AutoShape 14"/>
          <p:cNvCxnSpPr>
            <a:cxnSpLocks noChangeShapeType="1"/>
          </p:cNvCxnSpPr>
          <p:nvPr/>
        </p:nvCxnSpPr>
        <p:spPr bwMode="auto">
          <a:xfrm>
            <a:off x="2338388" y="2803525"/>
            <a:ext cx="1079500" cy="646113"/>
          </a:xfrm>
          <a:prstGeom prst="straightConnector1">
            <a:avLst/>
          </a:prstGeom>
          <a:noFill/>
          <a:ln w="50800">
            <a:solidFill>
              <a:schemeClr val="accent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975" name="AutoShape 15"/>
          <p:cNvCxnSpPr>
            <a:cxnSpLocks noChangeShapeType="1"/>
          </p:cNvCxnSpPr>
          <p:nvPr/>
        </p:nvCxnSpPr>
        <p:spPr bwMode="auto">
          <a:xfrm flipV="1">
            <a:off x="2409825" y="4602163"/>
            <a:ext cx="1008063" cy="719137"/>
          </a:xfrm>
          <a:prstGeom prst="straightConnector1">
            <a:avLst/>
          </a:prstGeom>
          <a:noFill/>
          <a:ln w="50800">
            <a:solidFill>
              <a:schemeClr val="accent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976" name="AutoShape 16"/>
          <p:cNvCxnSpPr>
            <a:cxnSpLocks noChangeShapeType="1"/>
          </p:cNvCxnSpPr>
          <p:nvPr/>
        </p:nvCxnSpPr>
        <p:spPr bwMode="auto">
          <a:xfrm>
            <a:off x="2338388" y="4075113"/>
            <a:ext cx="1008062" cy="1587"/>
          </a:xfrm>
          <a:prstGeom prst="straightConnector1">
            <a:avLst/>
          </a:prstGeom>
          <a:noFill/>
          <a:ln w="50800">
            <a:solidFill>
              <a:schemeClr val="accent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0977" name="Text Box 17"/>
          <p:cNvSpPr txBox="1">
            <a:spLocks noChangeArrowheads="1"/>
          </p:cNvSpPr>
          <p:nvPr/>
        </p:nvSpPr>
        <p:spPr bwMode="auto">
          <a:xfrm>
            <a:off x="754063" y="1289050"/>
            <a:ext cx="3025775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en-AU" altLang="en-US" sz="1800" b="1">
                <a:cs typeface="Arial" charset="0"/>
              </a:rPr>
              <a:t>Priority 3</a:t>
            </a:r>
            <a:br>
              <a:rPr lang="en-AU" altLang="en-US" sz="1800" b="1">
                <a:cs typeface="Arial" charset="0"/>
              </a:rPr>
            </a:br>
            <a:r>
              <a:rPr lang="en-AU" altLang="en-US" sz="1800">
                <a:cs typeface="Arial" charset="0"/>
              </a:rPr>
              <a:t>Harvesting to/from researcher environments</a:t>
            </a:r>
          </a:p>
        </p:txBody>
      </p:sp>
      <p:sp>
        <p:nvSpPr>
          <p:cNvPr id="40978" name="Rectangle 18"/>
          <p:cNvSpPr>
            <a:spLocks noGrp="1" noChangeArrowheads="1"/>
          </p:cNvSpPr>
          <p:nvPr>
            <p:ph type="title"/>
          </p:nvPr>
        </p:nvSpPr>
        <p:spPr>
          <a:xfrm>
            <a:off x="467544" y="393800"/>
            <a:ext cx="8151440" cy="442912"/>
          </a:xfrm>
          <a:noFill/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AU" altLang="en-US" sz="3600">
                <a:solidFill>
                  <a:srgbClr val="A50021"/>
                </a:solidFill>
              </a:rPr>
              <a:t>Technological development priorities</a:t>
            </a:r>
          </a:p>
        </p:txBody>
      </p:sp>
    </p:spTree>
    <p:extLst>
      <p:ext uri="{BB962C8B-B14F-4D97-AF65-F5344CB8AC3E}">
        <p14:creationId xmlns:p14="http://schemas.microsoft.com/office/powerpoint/2010/main" val="156329540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3" name="Rectangle 3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AU"/>
          </a:p>
        </p:txBody>
      </p:sp>
      <p:pic>
        <p:nvPicPr>
          <p:cNvPr id="9216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228600"/>
            <a:ext cx="3143250" cy="272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166" name="Line 6"/>
          <p:cNvSpPr>
            <a:spLocks noChangeShapeType="1"/>
          </p:cNvSpPr>
          <p:nvPr/>
        </p:nvSpPr>
        <p:spPr bwMode="auto">
          <a:xfrm>
            <a:off x="1676400" y="2057400"/>
            <a:ext cx="3657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92168" name="Rectangle 8"/>
          <p:cNvSpPr>
            <a:spLocks noChangeArrowheads="1"/>
          </p:cNvSpPr>
          <p:nvPr/>
        </p:nvSpPr>
        <p:spPr bwMode="auto">
          <a:xfrm>
            <a:off x="5257800" y="5638800"/>
            <a:ext cx="2590800" cy="838200"/>
          </a:xfrm>
          <a:prstGeom prst="rect">
            <a:avLst/>
          </a:prstGeom>
          <a:noFill/>
          <a:ln w="28575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buFontTx/>
              <a:buNone/>
            </a:pPr>
            <a:endParaRPr lang="en-AU" altLang="en-US" sz="2400"/>
          </a:p>
        </p:txBody>
      </p:sp>
      <p:sp>
        <p:nvSpPr>
          <p:cNvPr id="92170" name="Rectangle 10"/>
          <p:cNvSpPr>
            <a:spLocks noChangeArrowheads="1"/>
          </p:cNvSpPr>
          <p:nvPr/>
        </p:nvSpPr>
        <p:spPr bwMode="auto">
          <a:xfrm>
            <a:off x="5257800" y="2895600"/>
            <a:ext cx="2286000" cy="533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 marL="457200" indent="-457200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914400" indent="-457200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371600" indent="-457200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828800" indent="-457200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286000" indent="-457200" eaLnBrk="0" hangingPunct="0">
              <a:spcBef>
                <a:spcPct val="0"/>
              </a:spcBef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buFontTx/>
              <a:buNone/>
            </a:pPr>
            <a:r>
              <a:rPr lang="en-AU" altLang="en-US" sz="2000" b="1" dirty="0" err="1">
                <a:solidFill>
                  <a:schemeClr val="bg1"/>
                </a:solidFill>
              </a:rPr>
              <a:t>jOAI</a:t>
            </a:r>
            <a:r>
              <a:rPr lang="en-AU" altLang="en-US" sz="2000" b="1" dirty="0">
                <a:solidFill>
                  <a:schemeClr val="bg1"/>
                </a:solidFill>
              </a:rPr>
              <a:t> Repository</a:t>
            </a:r>
          </a:p>
        </p:txBody>
      </p:sp>
      <p:sp>
        <p:nvSpPr>
          <p:cNvPr id="92171" name="Cloud"/>
          <p:cNvSpPr>
            <a:spLocks noChangeAspect="1" noEditPoints="1" noChangeArrowheads="1"/>
          </p:cNvSpPr>
          <p:nvPr/>
        </p:nvSpPr>
        <p:spPr bwMode="auto">
          <a:xfrm>
            <a:off x="3886200" y="152400"/>
            <a:ext cx="5029200" cy="434340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CCCCFF"/>
                </a:solidFill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92191" name="Line 31"/>
          <p:cNvSpPr>
            <a:spLocks noChangeShapeType="1"/>
          </p:cNvSpPr>
          <p:nvPr/>
        </p:nvSpPr>
        <p:spPr bwMode="auto">
          <a:xfrm flipV="1">
            <a:off x="6400800" y="3657600"/>
            <a:ext cx="0" cy="190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92193" name="AutoShape 33"/>
          <p:cNvSpPr>
            <a:spLocks noChangeArrowheads="1"/>
          </p:cNvSpPr>
          <p:nvPr/>
        </p:nvSpPr>
        <p:spPr bwMode="auto">
          <a:xfrm>
            <a:off x="5562600" y="914400"/>
            <a:ext cx="762000" cy="990600"/>
          </a:xfrm>
          <a:prstGeom prst="foldedCorner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AU" altLang="en-US" sz="1400"/>
              <a:t>Entity</a:t>
            </a:r>
          </a:p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AU" altLang="en-US" sz="1400"/>
              <a:t>EAC</a:t>
            </a:r>
          </a:p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AU" altLang="en-US" sz="1400"/>
              <a:t>File</a:t>
            </a:r>
          </a:p>
        </p:txBody>
      </p:sp>
      <p:sp>
        <p:nvSpPr>
          <p:cNvPr id="92194" name="AutoShape 34"/>
          <p:cNvSpPr>
            <a:spLocks noChangeArrowheads="1"/>
          </p:cNvSpPr>
          <p:nvPr/>
        </p:nvSpPr>
        <p:spPr bwMode="auto">
          <a:xfrm>
            <a:off x="5715000" y="1066800"/>
            <a:ext cx="762000" cy="990600"/>
          </a:xfrm>
          <a:prstGeom prst="foldedCorner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AU" altLang="en-US" sz="1400"/>
              <a:t>Entity</a:t>
            </a:r>
          </a:p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AU" altLang="en-US" sz="1400"/>
              <a:t>EAC</a:t>
            </a:r>
          </a:p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AU" altLang="en-US" sz="1400"/>
              <a:t>File</a:t>
            </a:r>
          </a:p>
        </p:txBody>
      </p:sp>
      <p:sp>
        <p:nvSpPr>
          <p:cNvPr id="92195" name="AutoShape 35"/>
          <p:cNvSpPr>
            <a:spLocks noChangeArrowheads="1"/>
          </p:cNvSpPr>
          <p:nvPr/>
        </p:nvSpPr>
        <p:spPr bwMode="auto">
          <a:xfrm>
            <a:off x="5867400" y="1219200"/>
            <a:ext cx="762000" cy="990600"/>
          </a:xfrm>
          <a:prstGeom prst="foldedCorner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AU" altLang="en-US" sz="1400"/>
              <a:t>Entity</a:t>
            </a:r>
          </a:p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AU" altLang="en-US" sz="1400"/>
              <a:t>EAC</a:t>
            </a:r>
          </a:p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AU" altLang="en-US" sz="1400"/>
              <a:t>File</a:t>
            </a:r>
          </a:p>
        </p:txBody>
      </p:sp>
      <p:sp>
        <p:nvSpPr>
          <p:cNvPr id="92196" name="AutoShape 36"/>
          <p:cNvSpPr>
            <a:spLocks noChangeArrowheads="1"/>
          </p:cNvSpPr>
          <p:nvPr/>
        </p:nvSpPr>
        <p:spPr bwMode="auto">
          <a:xfrm>
            <a:off x="6019800" y="1371600"/>
            <a:ext cx="762000" cy="990600"/>
          </a:xfrm>
          <a:prstGeom prst="foldedCorner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AU" altLang="en-US" sz="1400"/>
              <a:t>Entity</a:t>
            </a:r>
          </a:p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AU" altLang="en-US" sz="1400"/>
              <a:t>EAC</a:t>
            </a:r>
          </a:p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AU" altLang="en-US" sz="1400"/>
              <a:t>File</a:t>
            </a:r>
          </a:p>
        </p:txBody>
      </p:sp>
      <p:sp>
        <p:nvSpPr>
          <p:cNvPr id="92197" name="AutoShape 37"/>
          <p:cNvSpPr>
            <a:spLocks noChangeArrowheads="1"/>
          </p:cNvSpPr>
          <p:nvPr/>
        </p:nvSpPr>
        <p:spPr bwMode="auto">
          <a:xfrm>
            <a:off x="6172200" y="1524000"/>
            <a:ext cx="762000" cy="990600"/>
          </a:xfrm>
          <a:prstGeom prst="foldedCorner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AU" altLang="en-US" sz="1400"/>
              <a:t>Entity</a:t>
            </a:r>
          </a:p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AU" altLang="en-US" sz="1400"/>
              <a:t>EAC</a:t>
            </a:r>
          </a:p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AU" altLang="en-US" sz="1400"/>
              <a:t>File</a:t>
            </a:r>
          </a:p>
        </p:txBody>
      </p:sp>
      <p:sp>
        <p:nvSpPr>
          <p:cNvPr id="92198" name="AutoShape 38"/>
          <p:cNvSpPr>
            <a:spLocks noChangeArrowheads="1"/>
          </p:cNvSpPr>
          <p:nvPr/>
        </p:nvSpPr>
        <p:spPr bwMode="auto">
          <a:xfrm>
            <a:off x="6324600" y="1676400"/>
            <a:ext cx="762000" cy="990600"/>
          </a:xfrm>
          <a:prstGeom prst="foldedCorner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AU" altLang="en-US" sz="1400"/>
              <a:t>Entity</a:t>
            </a:r>
          </a:p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AU" altLang="en-US" sz="1400"/>
              <a:t>EAC</a:t>
            </a:r>
          </a:p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AU" altLang="en-US" sz="1400"/>
              <a:t>XML</a:t>
            </a:r>
          </a:p>
        </p:txBody>
      </p:sp>
      <p:pic>
        <p:nvPicPr>
          <p:cNvPr id="92199" name="Picture 3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5715000"/>
            <a:ext cx="183832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200" name="Rectangle 40"/>
          <p:cNvSpPr>
            <a:spLocks noChangeArrowheads="1"/>
          </p:cNvSpPr>
          <p:nvPr/>
        </p:nvSpPr>
        <p:spPr bwMode="auto">
          <a:xfrm>
            <a:off x="4191000" y="5638800"/>
            <a:ext cx="1066800" cy="8382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marL="457200" indent="-457200" algn="ctr" eaLnBrk="0" hangingPunct="0">
              <a:spcBef>
                <a:spcPct val="0"/>
              </a:spcBef>
            </a:pPr>
            <a:r>
              <a:rPr lang="en-AU" altLang="en-US" sz="2000" b="1">
                <a:solidFill>
                  <a:schemeClr val="bg1"/>
                </a:solidFill>
                <a:latin typeface="Arial" charset="0"/>
                <a:ea typeface="ＭＳ Ｐゴシック" pitchFamily="34" charset="-128"/>
              </a:rPr>
              <a:t>SRU</a:t>
            </a:r>
          </a:p>
        </p:txBody>
      </p:sp>
      <p:cxnSp>
        <p:nvCxnSpPr>
          <p:cNvPr id="92201" name="AutoShape 41"/>
          <p:cNvCxnSpPr>
            <a:cxnSpLocks noChangeShapeType="1"/>
            <a:stCxn id="92200" idx="1"/>
            <a:endCxn id="92165" idx="2"/>
          </p:cNvCxnSpPr>
          <p:nvPr/>
        </p:nvCxnSpPr>
        <p:spPr bwMode="auto">
          <a:xfrm rot="10800000">
            <a:off x="1943100" y="2951163"/>
            <a:ext cx="2233613" cy="3106737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2202" name="Text Box 42"/>
          <p:cNvSpPr txBox="1">
            <a:spLocks noChangeArrowheads="1"/>
          </p:cNvSpPr>
          <p:nvPr/>
        </p:nvSpPr>
        <p:spPr bwMode="auto">
          <a:xfrm>
            <a:off x="685800" y="4419600"/>
            <a:ext cx="25146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FontTx/>
              <a:buNone/>
            </a:pPr>
            <a:r>
              <a:rPr lang="en-AU" altLang="en-US" sz="1200"/>
              <a:t>Harvest identity maps and party identifiers as Trove citations</a:t>
            </a:r>
          </a:p>
        </p:txBody>
      </p:sp>
      <p:sp>
        <p:nvSpPr>
          <p:cNvPr id="92203" name="Text Box 43"/>
          <p:cNvSpPr txBox="1">
            <a:spLocks noChangeArrowheads="1"/>
          </p:cNvSpPr>
          <p:nvPr/>
        </p:nvSpPr>
        <p:spPr bwMode="auto">
          <a:xfrm>
            <a:off x="3657600" y="1905000"/>
            <a:ext cx="1295400" cy="2746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FontTx/>
              <a:buNone/>
            </a:pPr>
            <a:r>
              <a:rPr lang="en-AU" altLang="en-US" sz="1200"/>
              <a:t>Generate EAC</a:t>
            </a:r>
          </a:p>
        </p:txBody>
      </p:sp>
      <p:sp>
        <p:nvSpPr>
          <p:cNvPr id="92204" name="Text Box 44"/>
          <p:cNvSpPr txBox="1">
            <a:spLocks noChangeArrowheads="1"/>
          </p:cNvSpPr>
          <p:nvPr/>
        </p:nvSpPr>
        <p:spPr bwMode="auto">
          <a:xfrm>
            <a:off x="5715000" y="4906963"/>
            <a:ext cx="1295400" cy="2746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FontTx/>
              <a:buNone/>
            </a:pPr>
            <a:r>
              <a:rPr lang="en-AU" altLang="en-US" sz="1200"/>
              <a:t>Harvest EAC</a:t>
            </a:r>
          </a:p>
        </p:txBody>
      </p:sp>
    </p:spTree>
    <p:extLst>
      <p:ext uri="{BB962C8B-B14F-4D97-AF65-F5344CB8AC3E}">
        <p14:creationId xmlns:p14="http://schemas.microsoft.com/office/powerpoint/2010/main" val="368949599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Let’s start with the user …</a:t>
            </a:r>
            <a:endParaRPr lang="en-AU" dirty="0"/>
          </a:p>
        </p:txBody>
      </p:sp>
      <p:sp>
        <p:nvSpPr>
          <p:cNvPr id="3" name="Rectangle 2"/>
          <p:cNvSpPr/>
          <p:nvPr/>
        </p:nvSpPr>
        <p:spPr>
          <a:xfrm>
            <a:off x="395536" y="148478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hlinkClick r:id="rId3"/>
              </a:rPr>
              <a:t>Kate </a:t>
            </a:r>
            <a:r>
              <a:rPr lang="en-US" b="1" dirty="0" err="1">
                <a:hlinkClick r:id="rId3"/>
              </a:rPr>
              <a:t>Bagnall</a:t>
            </a:r>
            <a:r>
              <a:rPr lang="en-US" b="1" dirty="0">
                <a:hlinkClick r:id="rId3"/>
              </a:rPr>
              <a:t> </a:t>
            </a:r>
            <a:r>
              <a:rPr lang="en-US" b="1" dirty="0" err="1">
                <a:hlinkClick r:id="rId3"/>
              </a:rPr>
              <a:t>白碧</a:t>
            </a:r>
            <a:r>
              <a:rPr lang="en-US" dirty="0">
                <a:hlinkClick r:id="rId3"/>
              </a:rPr>
              <a:t> @</a:t>
            </a:r>
            <a:r>
              <a:rPr lang="en-US" dirty="0" err="1">
                <a:hlinkClick r:id="rId3"/>
              </a:rPr>
              <a:t>baibi</a:t>
            </a:r>
            <a:r>
              <a:rPr lang="en-US" dirty="0"/>
              <a:t> · </a:t>
            </a:r>
            <a:r>
              <a:rPr lang="en-US" dirty="0">
                <a:hlinkClick r:id="rId4"/>
              </a:rPr>
              <a:t>May 5</a:t>
            </a:r>
            <a:endParaRPr lang="en-US" dirty="0"/>
          </a:p>
          <a:p>
            <a:r>
              <a:rPr lang="en-US" dirty="0"/>
              <a:t>A Lightening Bolt Rainbow Dash poster Miss 5 wanted me to put online so people could 'search it up'. </a:t>
            </a:r>
            <a:r>
              <a:rPr lang="en-US" dirty="0">
                <a:hlinkClick r:id="rId5"/>
              </a:rPr>
              <a:t>#</a:t>
            </a:r>
            <a:r>
              <a:rPr lang="en-US" dirty="0" err="1">
                <a:hlinkClick r:id="rId5"/>
              </a:rPr>
              <a:t>mylittlepony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492896"/>
            <a:ext cx="3502198" cy="3619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70040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48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25538"/>
            <a:ext cx="8669338" cy="427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737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75174"/>
            <a:ext cx="8359140" cy="605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1075" name="Oval 3"/>
          <p:cNvSpPr>
            <a:spLocks noChangeArrowheads="1"/>
          </p:cNvSpPr>
          <p:nvPr/>
        </p:nvSpPr>
        <p:spPr bwMode="auto">
          <a:xfrm>
            <a:off x="251520" y="6022230"/>
            <a:ext cx="2016224" cy="503114"/>
          </a:xfrm>
          <a:prstGeom prst="ellipse">
            <a:avLst/>
          </a:prstGeom>
          <a:noFill/>
          <a:ln w="38100">
            <a:solidFill>
              <a:srgbClr val="DF7C0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131077" name="Oval 5"/>
          <p:cNvSpPr>
            <a:spLocks noChangeArrowheads="1"/>
          </p:cNvSpPr>
          <p:nvPr/>
        </p:nvSpPr>
        <p:spPr bwMode="auto">
          <a:xfrm>
            <a:off x="2915816" y="620688"/>
            <a:ext cx="1584325" cy="404813"/>
          </a:xfrm>
          <a:prstGeom prst="ellipse">
            <a:avLst/>
          </a:prstGeom>
          <a:noFill/>
          <a:ln w="38100">
            <a:solidFill>
              <a:srgbClr val="DF7C05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cxnSp>
        <p:nvCxnSpPr>
          <p:cNvPr id="3" name="Straight Arrow Connector 2"/>
          <p:cNvCxnSpPr/>
          <p:nvPr/>
        </p:nvCxnSpPr>
        <p:spPr>
          <a:xfrm flipH="1">
            <a:off x="1259632" y="4653136"/>
            <a:ext cx="324036" cy="1224136"/>
          </a:xfrm>
          <a:prstGeom prst="straightConnector1">
            <a:avLst/>
          </a:prstGeom>
          <a:noFill/>
          <a:ln w="19050">
            <a:solidFill>
              <a:srgbClr val="DF7C05"/>
            </a:solidFill>
            <a:round/>
            <a:headEnd/>
            <a:tailEnd type="triangle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811408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31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31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5" grpId="0" animBg="1"/>
      <p:bldP spid="13107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64034"/>
            <a:ext cx="6324600" cy="619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0690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How can we maximise the visibility of our archival collections online and strengthen links with other GLAM sector organisations? </a:t>
            </a:r>
            <a:br>
              <a:rPr lang="en-AU" dirty="0"/>
            </a:br>
            <a:endParaRPr lang="en-AU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 dirty="0" smtClean="0"/>
          </a:p>
          <a:p>
            <a:r>
              <a:rPr lang="en-AU" dirty="0" smtClean="0"/>
              <a:t>Interoperability by Design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6999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z="3600" dirty="0">
                <a:solidFill>
                  <a:srgbClr val="A50021"/>
                </a:solidFill>
              </a:rPr>
              <a:t>RCRG Research: Interoperability by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AU" dirty="0" smtClean="0"/>
              <a:t>Greg </a:t>
            </a:r>
            <a:r>
              <a:rPr lang="en-AU" dirty="0" err="1" smtClean="0"/>
              <a:t>Rolan</a:t>
            </a:r>
            <a:r>
              <a:rPr lang="en-AU" dirty="0" smtClean="0"/>
              <a:t>, Monash University PhD Candidate</a:t>
            </a:r>
          </a:p>
          <a:p>
            <a:pPr lvl="1"/>
            <a:r>
              <a:rPr lang="en-AU" dirty="0" smtClean="0">
                <a:hlinkClick r:id="rId2"/>
              </a:rPr>
              <a:t>Transforming Archival Systems for Interoperability</a:t>
            </a:r>
            <a:r>
              <a:rPr lang="en-AU" dirty="0" smtClean="0"/>
              <a:t>, CIRN Prato 2014 PhD Colloquium presentation </a:t>
            </a:r>
          </a:p>
          <a:p>
            <a:endParaRPr lang="en-AU" dirty="0"/>
          </a:p>
          <a:p>
            <a:r>
              <a:rPr lang="en-AU" dirty="0" smtClean="0"/>
              <a:t>ARC Future Fellowship Research Program </a:t>
            </a:r>
            <a:r>
              <a:rPr lang="en-AU" dirty="0"/>
              <a:t>(2015-2018) </a:t>
            </a:r>
            <a:endParaRPr lang="en-AU" dirty="0" smtClean="0"/>
          </a:p>
          <a:p>
            <a:pPr lvl="1"/>
            <a:r>
              <a:rPr lang="en-AU" dirty="0" smtClean="0"/>
              <a:t>Connecting the Disconnected</a:t>
            </a:r>
            <a:r>
              <a:rPr lang="en-AU" dirty="0"/>
              <a:t>: Co-Designing Integrated and Inclusive Recordkeeping and Archival </a:t>
            </a:r>
            <a:r>
              <a:rPr lang="en-AU" dirty="0" smtClean="0"/>
              <a:t>Networks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25148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202" y="332656"/>
            <a:ext cx="7307580" cy="54483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Rectangle 3"/>
          <p:cNvSpPr/>
          <p:nvPr/>
        </p:nvSpPr>
        <p:spPr>
          <a:xfrm>
            <a:off x="395536" y="6021288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AU" sz="1400" dirty="0" smtClean="0"/>
              <a:t>Slide courtesy of Greg </a:t>
            </a:r>
            <a:r>
              <a:rPr lang="en-AU" sz="1400" dirty="0" err="1" smtClean="0"/>
              <a:t>Rolan</a:t>
            </a:r>
            <a:r>
              <a:rPr lang="en-AU" sz="1400" dirty="0" smtClean="0"/>
              <a:t>, </a:t>
            </a:r>
            <a:r>
              <a:rPr lang="en-AU" sz="1400" dirty="0" smtClean="0">
                <a:hlinkClick r:id="rId4"/>
              </a:rPr>
              <a:t>Transforming </a:t>
            </a:r>
            <a:r>
              <a:rPr lang="en-AU" sz="1400" dirty="0">
                <a:hlinkClick r:id="rId4"/>
              </a:rPr>
              <a:t>Archival Systems for Interoperability</a:t>
            </a:r>
            <a:r>
              <a:rPr lang="en-AU" sz="1400" dirty="0"/>
              <a:t>, CIRN Prato 2014 PhD Colloquium presentation </a:t>
            </a:r>
          </a:p>
        </p:txBody>
      </p:sp>
    </p:spTree>
    <p:extLst>
      <p:ext uri="{BB962C8B-B14F-4D97-AF65-F5344CB8AC3E}">
        <p14:creationId xmlns:p14="http://schemas.microsoft.com/office/powerpoint/2010/main" val="14329938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Discoverability Questions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What do we mean when we talk about discoverability of archival collections?  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Who </a:t>
            </a:r>
            <a:r>
              <a:rPr lang="en-US" dirty="0"/>
              <a:t>do we think the discoverers will/are/should be? 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Where </a:t>
            </a:r>
            <a:r>
              <a:rPr lang="en-US" dirty="0"/>
              <a:t>do we think they will or should begin their discovery journey? 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Where </a:t>
            </a:r>
            <a:r>
              <a:rPr lang="en-US" dirty="0"/>
              <a:t>do we think they should end their discovery journey?  Will it inevitably be interfaces designed by us? 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What </a:t>
            </a:r>
            <a:r>
              <a:rPr lang="en-US" dirty="0"/>
              <a:t>is it that we want them to discover?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How </a:t>
            </a:r>
            <a:r>
              <a:rPr lang="en-US" dirty="0"/>
              <a:t>much control do we think we need to exert over discovery?  Why?  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23332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Baby steps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 lnSpcReduction="10000"/>
          </a:bodyPr>
          <a:lstStyle/>
          <a:p>
            <a:r>
              <a:rPr lang="en-AU" dirty="0" smtClean="0"/>
              <a:t>Libraries Australia study from June</a:t>
            </a:r>
          </a:p>
          <a:p>
            <a:pPr lvl="1"/>
            <a:r>
              <a:rPr lang="en-AU" dirty="0" smtClean="0"/>
              <a:t>How many NSLA archival collections in ANBD? (should be easy … )</a:t>
            </a:r>
          </a:p>
          <a:p>
            <a:pPr lvl="1"/>
            <a:r>
              <a:rPr lang="en-AU" dirty="0" smtClean="0"/>
              <a:t>Are finding aids coded as ‘searchable resource’ (a bit harder)</a:t>
            </a:r>
          </a:p>
          <a:p>
            <a:pPr lvl="1"/>
            <a:r>
              <a:rPr lang="en-AU" dirty="0" smtClean="0"/>
              <a:t>What access points are included in catalogue records (much harder, may need help from OCLC)</a:t>
            </a:r>
          </a:p>
          <a:p>
            <a:pPr lvl="1"/>
            <a:r>
              <a:rPr lang="en-AU" dirty="0" smtClean="0"/>
              <a:t>Tracing path from LA through other aggregators</a:t>
            </a:r>
          </a:p>
          <a:p>
            <a:pPr lvl="1"/>
            <a:r>
              <a:rPr lang="en-AU" dirty="0" smtClean="0"/>
              <a:t>Is coverage as good as it should be?</a:t>
            </a:r>
          </a:p>
          <a:p>
            <a:pPr lvl="1"/>
            <a:r>
              <a:rPr lang="en-AU" dirty="0" smtClean="0"/>
              <a:t>What issues will we find?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519604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Known issues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LA Focuses at the bibliographic level route</a:t>
            </a:r>
          </a:p>
          <a:p>
            <a:r>
              <a:rPr lang="en-AU" dirty="0" smtClean="0"/>
              <a:t>Only some NSLA libraries work in this way</a:t>
            </a:r>
          </a:p>
          <a:p>
            <a:r>
              <a:rPr lang="en-AU" dirty="0" smtClean="0"/>
              <a:t>Trove can search textual finding aids …  but searching hierarchical descriptions/delivery systems linked to MARC records … </a:t>
            </a:r>
          </a:p>
          <a:p>
            <a:r>
              <a:rPr lang="en-AU" dirty="0" smtClean="0"/>
              <a:t>Trove is not optimised for harvesting or displaying hierarchical finding aids</a:t>
            </a:r>
          </a:p>
          <a:p>
            <a:r>
              <a:rPr lang="en-AU" dirty="0" smtClean="0"/>
              <a:t>Should data flow back from Trove to LA?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475897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More known issues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AU" dirty="0" smtClean="0"/>
              <a:t>How do we aggregate or at least index a dispersed set of manuscript transcriptions (whether made by machines, humans or a combination)? </a:t>
            </a:r>
          </a:p>
          <a:p>
            <a:r>
              <a:rPr lang="en-AU" dirty="0" smtClean="0"/>
              <a:t>How do we aggregate user-generated content that increases discoverability in a distributed environment? </a:t>
            </a:r>
          </a:p>
          <a:p>
            <a:r>
              <a:rPr lang="en-AU" dirty="0" smtClean="0"/>
              <a:t>How do we increase the quality of user-generated content?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53281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Key Questions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AU" dirty="0" smtClean="0"/>
              <a:t>How do content aggregators like Trove, WorldCat, </a:t>
            </a:r>
            <a:r>
              <a:rPr lang="en-AU" dirty="0" err="1" smtClean="0"/>
              <a:t>ArchiveGrid</a:t>
            </a:r>
            <a:r>
              <a:rPr lang="en-AU" dirty="0" smtClean="0"/>
              <a:t>, and </a:t>
            </a:r>
            <a:r>
              <a:rPr lang="en-AU" dirty="0" err="1" smtClean="0"/>
              <a:t>DigitalNZ</a:t>
            </a:r>
            <a:r>
              <a:rPr lang="en-AU" dirty="0" smtClean="0"/>
              <a:t> actually work? </a:t>
            </a:r>
          </a:p>
          <a:p>
            <a:r>
              <a:rPr lang="en-AU" dirty="0" smtClean="0"/>
              <a:t>What might be the consequences of the way we use MARC fields or adopt international standards for metadata? </a:t>
            </a:r>
          </a:p>
          <a:p>
            <a:r>
              <a:rPr lang="en-AU" dirty="0" smtClean="0"/>
              <a:t>How can we maximise the visibility of our archival collections online and strengthen links with other GLAM sector organisations?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08939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130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" y="228600"/>
            <a:ext cx="8169275" cy="651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229099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361950"/>
            <a:ext cx="8191500" cy="613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3640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Metadata Interoperability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What are the ways in which metadata about archival resources are currently shared?</a:t>
            </a:r>
          </a:p>
          <a:p>
            <a:pPr lvl="1"/>
            <a:r>
              <a:rPr lang="en-AU" dirty="0" smtClean="0"/>
              <a:t>What metadata about </a:t>
            </a:r>
          </a:p>
          <a:p>
            <a:pPr lvl="1"/>
            <a:r>
              <a:rPr lang="en-AU" dirty="0" smtClean="0"/>
              <a:t>What entities to provide to </a:t>
            </a:r>
          </a:p>
          <a:p>
            <a:pPr lvl="1"/>
            <a:r>
              <a:rPr lang="en-AU" dirty="0" smtClean="0"/>
              <a:t>What services by </a:t>
            </a:r>
          </a:p>
          <a:p>
            <a:pPr lvl="1"/>
            <a:r>
              <a:rPr lang="en-AU" dirty="0" smtClean="0"/>
              <a:t>What technical means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06553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0459563"/>
              </p:ext>
            </p:extLst>
          </p:nvPr>
        </p:nvGraphicFramePr>
        <p:xfrm>
          <a:off x="395537" y="476672"/>
          <a:ext cx="8088558" cy="5858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0359"/>
                <a:gridCol w="2152013"/>
                <a:gridCol w="2696186"/>
              </a:tblGrid>
              <a:tr h="829328">
                <a:tc>
                  <a:txBody>
                    <a:bodyPr/>
                    <a:lstStyle/>
                    <a:p>
                      <a:r>
                        <a:rPr lang="en-AU" sz="2400" dirty="0" smtClean="0"/>
                        <a:t>Entities</a:t>
                      </a:r>
                      <a:endParaRPr lang="en-A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400" dirty="0" smtClean="0"/>
                        <a:t>Metadata Formats</a:t>
                      </a:r>
                      <a:endParaRPr lang="en-A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400" dirty="0" smtClean="0"/>
                        <a:t>Aggregator Examples</a:t>
                      </a:r>
                      <a:endParaRPr lang="en-AU" sz="2400" dirty="0"/>
                    </a:p>
                  </a:txBody>
                  <a:tcPr/>
                </a:tc>
              </a:tr>
              <a:tr h="1114888">
                <a:tc>
                  <a:txBody>
                    <a:bodyPr/>
                    <a:lstStyle/>
                    <a:p>
                      <a:r>
                        <a:rPr lang="en-AU" sz="2400" dirty="0" smtClean="0"/>
                        <a:t>Collection</a:t>
                      </a:r>
                      <a:r>
                        <a:rPr lang="en-AU" sz="2400" baseline="0" dirty="0" smtClean="0"/>
                        <a:t> Descriptions</a:t>
                      </a:r>
                    </a:p>
                    <a:p>
                      <a:endParaRPr lang="en-A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400" dirty="0" smtClean="0"/>
                        <a:t>MARC</a:t>
                      </a:r>
                      <a:endParaRPr lang="en-A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400" dirty="0" smtClean="0">
                          <a:hlinkClick r:id="rId3"/>
                        </a:rPr>
                        <a:t>TROVE</a:t>
                      </a:r>
                      <a:endParaRPr lang="en-AU" sz="2400" dirty="0" smtClean="0"/>
                    </a:p>
                    <a:p>
                      <a:r>
                        <a:rPr lang="en-AU" sz="2400" dirty="0" smtClean="0">
                          <a:hlinkClick r:id="rId4"/>
                        </a:rPr>
                        <a:t>WorldCat</a:t>
                      </a:r>
                      <a:endParaRPr lang="en-AU" sz="2400" dirty="0" smtClean="0"/>
                    </a:p>
                    <a:p>
                      <a:r>
                        <a:rPr lang="en-AU" sz="2400" dirty="0" smtClean="0">
                          <a:hlinkClick r:id="rId5"/>
                        </a:rPr>
                        <a:t>ArchiveGrid</a:t>
                      </a:r>
                      <a:endParaRPr lang="en-AU" sz="2400" dirty="0" smtClean="0"/>
                    </a:p>
                    <a:p>
                      <a:endParaRPr lang="en-AU" sz="2400" dirty="0"/>
                    </a:p>
                  </a:txBody>
                  <a:tcPr/>
                </a:tc>
              </a:tr>
              <a:tr h="956376">
                <a:tc>
                  <a:txBody>
                    <a:bodyPr/>
                    <a:lstStyle/>
                    <a:p>
                      <a:r>
                        <a:rPr lang="en-AU" sz="2400" dirty="0" smtClean="0"/>
                        <a:t>Records Creators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AU" sz="2400" dirty="0" smtClean="0"/>
                        <a:t>People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AU" sz="2400" baseline="0" dirty="0" smtClean="0"/>
                        <a:t>Organisations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AU" sz="2400" baseline="0" dirty="0" smtClean="0"/>
                        <a:t>Families</a:t>
                      </a:r>
                    </a:p>
                    <a:p>
                      <a:endParaRPr lang="en-AU" sz="2400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400" dirty="0" smtClean="0"/>
                        <a:t>EAC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400" dirty="0" smtClean="0">
                          <a:hlinkClick r:id="rId6"/>
                        </a:rPr>
                        <a:t>TROVE</a:t>
                      </a:r>
                      <a:endParaRPr lang="en-AU" sz="2400" dirty="0" smtClean="0"/>
                    </a:p>
                    <a:p>
                      <a:r>
                        <a:rPr lang="en-AU" sz="2400" dirty="0" smtClean="0">
                          <a:hlinkClick r:id="rId7"/>
                        </a:rPr>
                        <a:t>SNAC</a:t>
                      </a:r>
                      <a:endParaRPr lang="en-AU" sz="2400" dirty="0"/>
                    </a:p>
                  </a:txBody>
                  <a:tcPr/>
                </a:tc>
              </a:tr>
              <a:tr h="1174672">
                <a:tc>
                  <a:txBody>
                    <a:bodyPr/>
                    <a:lstStyle/>
                    <a:p>
                      <a:r>
                        <a:rPr lang="en-AU" sz="2400" dirty="0" smtClean="0"/>
                        <a:t>Records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AU" sz="2400" dirty="0" smtClean="0"/>
                        <a:t>Series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AU" sz="2400" dirty="0" smtClean="0"/>
                        <a:t>Files/Items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en-AU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400" dirty="0" smtClean="0"/>
                        <a:t>EAD</a:t>
                      </a:r>
                      <a:endParaRPr lang="en-A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400" dirty="0" smtClean="0">
                          <a:hlinkClick r:id="rId5"/>
                        </a:rPr>
                        <a:t>ArchiveGrid</a:t>
                      </a:r>
                      <a:endParaRPr lang="en-AU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7728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Technical Means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Metadata Harvesting</a:t>
            </a:r>
          </a:p>
          <a:p>
            <a:pPr lvl="1"/>
            <a:r>
              <a:rPr lang="en-AU" dirty="0" smtClean="0"/>
              <a:t>Open Archives Initiative – Protocol for Metadata Harvesting (OAI-PMH)</a:t>
            </a:r>
          </a:p>
          <a:p>
            <a:r>
              <a:rPr lang="en-AU" dirty="0" smtClean="0"/>
              <a:t>API</a:t>
            </a:r>
          </a:p>
          <a:p>
            <a:pPr lvl="1"/>
            <a:r>
              <a:rPr lang="en-AU" dirty="0" smtClean="0"/>
              <a:t>Trove</a:t>
            </a:r>
          </a:p>
          <a:p>
            <a:pPr lvl="1"/>
            <a:r>
              <a:rPr lang="en-AU" dirty="0" smtClean="0"/>
              <a:t>Digital NZ</a:t>
            </a:r>
          </a:p>
          <a:p>
            <a:pPr lvl="1"/>
            <a:r>
              <a:rPr lang="en-AU" dirty="0" smtClean="0"/>
              <a:t>State Records NSW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86241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Australian Women’s Register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 smtClean="0"/>
              <a:t>Supplying EAC records to Trove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2322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Big aggregators - Trove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What </a:t>
            </a:r>
            <a:r>
              <a:rPr lang="en-US" dirty="0"/>
              <a:t>does Trove do now? 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/>
              <a:t>What is the flow between LA and Trove?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What can Trove aggregate now?  </a:t>
            </a:r>
          </a:p>
          <a:p>
            <a:pPr marL="457200" lvl="1" indent="0">
              <a:buNone/>
            </a:pPr>
            <a:r>
              <a:rPr lang="en-US" dirty="0"/>
              <a:t>Collection level records</a:t>
            </a:r>
          </a:p>
          <a:p>
            <a:pPr marL="457200" lvl="1" indent="0">
              <a:buNone/>
            </a:pPr>
            <a:r>
              <a:rPr lang="en-US" dirty="0"/>
              <a:t>Searchable resources (finding aids)</a:t>
            </a:r>
          </a:p>
          <a:p>
            <a:pPr marL="457200" lvl="1" indent="0">
              <a:buNone/>
            </a:pPr>
            <a:r>
              <a:rPr lang="en-US" dirty="0"/>
              <a:t>User generated tags (but only at the 'top' level)</a:t>
            </a:r>
          </a:p>
          <a:p>
            <a:pPr marL="457200" lvl="1" indent="0">
              <a:buNone/>
            </a:pPr>
            <a:r>
              <a:rPr lang="en-US" dirty="0"/>
              <a:t>User generated comments (but only at the 'top' level)</a:t>
            </a:r>
          </a:p>
          <a:p>
            <a:pPr marL="457200" lvl="1" indent="0">
              <a:buNone/>
            </a:pPr>
            <a:r>
              <a:rPr lang="en-US" dirty="0"/>
              <a:t>NOT transcriptions (however generated), NOT entity tags etc.  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What will Trove need to do in the near future?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How </a:t>
            </a:r>
            <a:r>
              <a:rPr lang="en-US" dirty="0"/>
              <a:t>might this need to </a:t>
            </a:r>
            <a:r>
              <a:rPr lang="en-US" dirty="0" smtClean="0"/>
              <a:t>change</a:t>
            </a:r>
            <a:r>
              <a:rPr lang="en-US" dirty="0"/>
              <a:t> </a:t>
            </a:r>
            <a:r>
              <a:rPr lang="en-US" dirty="0" smtClean="0"/>
              <a:t>in the </a:t>
            </a:r>
            <a:r>
              <a:rPr lang="en-US" smtClean="0"/>
              <a:t>longer term?</a:t>
            </a: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551676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B7652F5B7034047B6C70F9AEB8ED43B" ma:contentTypeVersion="15" ma:contentTypeDescription="Create a new document." ma:contentTypeScope="" ma:versionID="145ed5898435132d82025dda281a4717">
  <xsd:schema xmlns:xsd="http://www.w3.org/2001/XMLSchema" xmlns:xs="http://www.w3.org/2001/XMLSchema" xmlns:p="http://schemas.microsoft.com/office/2006/metadata/properties" xmlns:ns2="e9c2b902-71aa-4872-9563-5558862f0048" xmlns:ns3="2e1b98ae-4ad8-4f94-b2e9-2941d01c86a2" targetNamespace="http://schemas.microsoft.com/office/2006/metadata/properties" ma:root="true" ma:fieldsID="86627574984cff5ceec644bfd218b5f5" ns2:_="" ns3:_="">
    <xsd:import namespace="e9c2b902-71aa-4872-9563-5558862f0048"/>
    <xsd:import namespace="2e1b98ae-4ad8-4f94-b2e9-2941d01c86a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c2b902-71aa-4872-9563-5558862f004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4fa6e375-89d1-4f89-9ebf-5f6e204b5e6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1b98ae-4ad8-4f94-b2e9-2941d01c86a2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12f91749-88f7-45b6-b363-1abbe739a771}" ma:internalName="TaxCatchAll" ma:showField="CatchAllData" ma:web="2e1b98ae-4ad8-4f94-b2e9-2941d01c86a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9228F78-4AF5-4746-85A6-1F2661878B34}"/>
</file>

<file path=customXml/itemProps2.xml><?xml version="1.0" encoding="utf-8"?>
<ds:datastoreItem xmlns:ds="http://schemas.openxmlformats.org/officeDocument/2006/customXml" ds:itemID="{009B976C-F92D-4A7D-80A6-618CFDCA0C53}"/>
</file>

<file path=docProps/app.xml><?xml version="1.0" encoding="utf-8"?>
<Properties xmlns="http://schemas.openxmlformats.org/officeDocument/2006/extended-properties" xmlns:vt="http://schemas.openxmlformats.org/officeDocument/2006/docPropsVTypes">
  <TotalTime>580</TotalTime>
  <Words>744</Words>
  <Application>Microsoft Office PowerPoint</Application>
  <PresentationFormat>On-screen Show (4:3)</PresentationFormat>
  <Paragraphs>218</Paragraphs>
  <Slides>30</Slides>
  <Notes>22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ＭＳ Ｐゴシック</vt:lpstr>
      <vt:lpstr>Arial</vt:lpstr>
      <vt:lpstr>Calibri</vt:lpstr>
      <vt:lpstr>Courier New</vt:lpstr>
      <vt:lpstr>Verdana</vt:lpstr>
      <vt:lpstr>Wingdings</vt:lpstr>
      <vt:lpstr>Office Theme</vt:lpstr>
      <vt:lpstr>  Workshop: Discovery of archival collections online.    </vt:lpstr>
      <vt:lpstr>Let’s start with the user …</vt:lpstr>
      <vt:lpstr>Key Questions</vt:lpstr>
      <vt:lpstr>PowerPoint Presentation</vt:lpstr>
      <vt:lpstr>Metadata Interoperability</vt:lpstr>
      <vt:lpstr>PowerPoint Presentation</vt:lpstr>
      <vt:lpstr>Technical Means</vt:lpstr>
      <vt:lpstr>Australian Women’s Register</vt:lpstr>
      <vt:lpstr>Big aggregators - Trove</vt:lpstr>
      <vt:lpstr>The Australian Women’s Archives Project</vt:lpstr>
      <vt:lpstr>PowerPoint Presentation</vt:lpstr>
      <vt:lpstr>AWR’s Web 2.0 needs</vt:lpstr>
      <vt:lpstr>ARC LIEF 2008 – History, Archives and New Technologies: Developing the Australian Women’s Archives Project</vt:lpstr>
      <vt:lpstr>PowerPoint Presentation</vt:lpstr>
      <vt:lpstr>PowerPoint Presentation</vt:lpstr>
      <vt:lpstr>PowerPoint Presentation</vt:lpstr>
      <vt:lpstr>EAC-CPF</vt:lpstr>
      <vt:lpstr>Technological development priorities</vt:lpstr>
      <vt:lpstr>PowerPoint Presentation</vt:lpstr>
      <vt:lpstr>PowerPoint Presentation</vt:lpstr>
      <vt:lpstr>PowerPoint Presentation</vt:lpstr>
      <vt:lpstr>PowerPoint Presentation</vt:lpstr>
      <vt:lpstr>How can we maximise the visibility of our archival collections online and strengthen links with other GLAM sector organisations?  </vt:lpstr>
      <vt:lpstr>RCRG Research: Interoperability by Design</vt:lpstr>
      <vt:lpstr>PowerPoint Presentation</vt:lpstr>
      <vt:lpstr>Discoverability Questions</vt:lpstr>
      <vt:lpstr>Baby steps</vt:lpstr>
      <vt:lpstr>Known issues</vt:lpstr>
      <vt:lpstr>More known issues</vt:lpstr>
      <vt:lpstr>PowerPoint Presentation</vt:lpstr>
    </vt:vector>
  </TitlesOfParts>
  <Company>Monash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Workshop: Discovery of archival collections online.</dc:title>
  <dc:creator>Joanne Evans</dc:creator>
  <cp:lastModifiedBy>Barbara Lemon</cp:lastModifiedBy>
  <cp:revision>39</cp:revision>
  <dcterms:created xsi:type="dcterms:W3CDTF">2015-05-05T09:02:02Z</dcterms:created>
  <dcterms:modified xsi:type="dcterms:W3CDTF">2015-05-20T08:14:58Z</dcterms:modified>
</cp:coreProperties>
</file>