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8"/>
  </p:handoutMasterIdLst>
  <p:sldIdLst>
    <p:sldId id="256" r:id="rId2"/>
    <p:sldId id="257" r:id="rId3"/>
    <p:sldId id="258" r:id="rId4"/>
    <p:sldId id="283" r:id="rId5"/>
    <p:sldId id="259" r:id="rId6"/>
    <p:sldId id="261" r:id="rId7"/>
    <p:sldId id="281" r:id="rId8"/>
    <p:sldId id="262" r:id="rId9"/>
    <p:sldId id="264" r:id="rId10"/>
    <p:sldId id="267" r:id="rId11"/>
    <p:sldId id="265" r:id="rId12"/>
    <p:sldId id="266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2" r:id="rId24"/>
    <p:sldId id="268" r:id="rId25"/>
    <p:sldId id="280" r:id="rId26"/>
    <p:sldId id="260" r:id="rId2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00" autoAdjust="0"/>
  </p:normalViewPr>
  <p:slideViewPr>
    <p:cSldViewPr>
      <p:cViewPr varScale="1">
        <p:scale>
          <a:sx n="62" d="100"/>
          <a:sy n="6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1D0A-EB49-4918-B636-513CFF707A4F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DF6E-8441-4FAA-83FE-A12C376BA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6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D15DE5-CE19-46E3-867D-0F7761B0C341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9F0CFC-8461-4166-AF16-4100C45CEAC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.hallam@qut.edu.a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itpress.mit.edu/files/rheingoldsyllabus.pdf" TargetMode="External"/><Relationship Id="rId2" Type="http://schemas.openxmlformats.org/officeDocument/2006/relationships/hyperlink" Target="http://www.nsla.org.au/publication/position-statement-literacy-and-lear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02711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The learning institution maturity model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99938"/>
            <a:ext cx="5472608" cy="1752600"/>
          </a:xfrm>
        </p:spPr>
        <p:txBody>
          <a:bodyPr>
            <a:normAutofit/>
          </a:bodyPr>
          <a:lstStyle/>
          <a:p>
            <a:r>
              <a:rPr lang="en-AU" sz="2600" dirty="0" smtClean="0">
                <a:latin typeface="+mj-lt"/>
              </a:rPr>
              <a:t>A self-evaluation tool for future planning in NSLA libraries</a:t>
            </a:r>
            <a:endParaRPr lang="en-AU" sz="2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844052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 smtClean="0">
                <a:latin typeface="+mj-lt"/>
              </a:rPr>
              <a:t>Gillian </a:t>
            </a:r>
            <a:r>
              <a:rPr lang="en-AU" sz="3000" dirty="0" smtClean="0">
                <a:latin typeface="+mj-lt"/>
              </a:rPr>
              <a:t>Hallam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4328" y="5979614"/>
            <a:ext cx="284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+mj-lt"/>
              </a:rPr>
              <a:t>NSLA Brave New Worlds</a:t>
            </a:r>
          </a:p>
          <a:p>
            <a:r>
              <a:rPr lang="en-AU" dirty="0" smtClean="0">
                <a:latin typeface="+mj-lt"/>
              </a:rPr>
              <a:t>Sydney, 17 July 2013</a:t>
            </a:r>
            <a:endParaRPr lang="en-AU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233" t="46179" r="41528" b="35290"/>
          <a:stretch/>
        </p:blipFill>
        <p:spPr bwMode="auto">
          <a:xfrm>
            <a:off x="611560" y="5812585"/>
            <a:ext cx="2448272" cy="980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1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r>
              <a:rPr lang="en-AU" dirty="0" smtClean="0"/>
              <a:t>Literature review</a:t>
            </a:r>
          </a:p>
          <a:p>
            <a:pPr lvl="1"/>
            <a:r>
              <a:rPr lang="en-AU" dirty="0" smtClean="0"/>
              <a:t>Learning organisations</a:t>
            </a:r>
          </a:p>
          <a:p>
            <a:pPr lvl="1"/>
            <a:r>
              <a:rPr lang="en-AU" dirty="0" smtClean="0"/>
              <a:t>Maturity models</a:t>
            </a:r>
          </a:p>
          <a:p>
            <a:pPr lvl="1"/>
            <a:r>
              <a:rPr lang="en-AU" dirty="0"/>
              <a:t>Measurement tools</a:t>
            </a:r>
          </a:p>
          <a:p>
            <a:pPr marL="109728" indent="0">
              <a:buNone/>
            </a:pPr>
            <a:endParaRPr lang="en-AU" dirty="0" smtClean="0"/>
          </a:p>
          <a:p>
            <a:r>
              <a:rPr lang="en-AU" dirty="0" err="1" smtClean="0"/>
              <a:t>Senge’s</a:t>
            </a:r>
            <a:r>
              <a:rPr lang="en-AU" dirty="0" smtClean="0"/>
              <a:t> five disciplines </a:t>
            </a:r>
            <a:r>
              <a:rPr lang="en-AU" sz="2000" dirty="0" smtClean="0"/>
              <a:t>(</a:t>
            </a:r>
            <a:r>
              <a:rPr lang="en-AU" sz="2000" dirty="0" err="1" smtClean="0"/>
              <a:t>Senge</a:t>
            </a:r>
            <a:r>
              <a:rPr lang="en-AU" sz="2000" dirty="0" smtClean="0"/>
              <a:t>, 1990, 2006)</a:t>
            </a:r>
          </a:p>
          <a:p>
            <a:r>
              <a:rPr lang="en-AU" dirty="0"/>
              <a:t>INVEST </a:t>
            </a:r>
            <a:r>
              <a:rPr lang="en-AU" dirty="0" smtClean="0"/>
              <a:t>model </a:t>
            </a:r>
            <a:r>
              <a:rPr lang="en-AU" sz="2000" dirty="0" smtClean="0"/>
              <a:t>(</a:t>
            </a:r>
            <a:r>
              <a:rPr lang="en-AU" sz="2000" dirty="0" err="1" smtClean="0"/>
              <a:t>Pearn</a:t>
            </a:r>
            <a:r>
              <a:rPr lang="en-AU" sz="2000" dirty="0" smtClean="0"/>
              <a:t> et al, 1997)</a:t>
            </a:r>
          </a:p>
          <a:p>
            <a:endParaRPr lang="en-AU" dirty="0" smtClean="0"/>
          </a:p>
          <a:p>
            <a:r>
              <a:rPr lang="en-AU" dirty="0" smtClean="0"/>
              <a:t>Iterations of the maturity framework – mainly the ‘internal’ organisational perspective</a:t>
            </a:r>
          </a:p>
          <a:p>
            <a:r>
              <a:rPr lang="en-AU" dirty="0" smtClean="0"/>
              <a:t>Essential to have the ‘external’ community lens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9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Senge</a:t>
            </a:r>
            <a:r>
              <a:rPr lang="en-AU" dirty="0"/>
              <a:t> – five disciplines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lvl="1"/>
            <a:r>
              <a:rPr lang="en-AU" dirty="0" smtClean="0"/>
              <a:t>Personal mastery</a:t>
            </a:r>
          </a:p>
          <a:p>
            <a:pPr lvl="1"/>
            <a:r>
              <a:rPr lang="en-AU" dirty="0" smtClean="0"/>
              <a:t>Mental models</a:t>
            </a:r>
          </a:p>
          <a:p>
            <a:pPr lvl="1"/>
            <a:r>
              <a:rPr lang="en-AU" dirty="0" smtClean="0"/>
              <a:t>Shared vision</a:t>
            </a:r>
          </a:p>
          <a:p>
            <a:pPr lvl="1"/>
            <a:r>
              <a:rPr lang="en-AU" dirty="0" smtClean="0"/>
              <a:t>Team learning</a:t>
            </a:r>
          </a:p>
          <a:p>
            <a:pPr lvl="1"/>
            <a:r>
              <a:rPr lang="en-AU" dirty="0" smtClean="0"/>
              <a:t>Systems thinking</a:t>
            </a:r>
          </a:p>
          <a:p>
            <a:endParaRPr lang="en-AU" dirty="0"/>
          </a:p>
          <a:p>
            <a:r>
              <a:rPr lang="en-AU" dirty="0" smtClean="0"/>
              <a:t>People are the active force of the organisation</a:t>
            </a:r>
          </a:p>
          <a:p>
            <a:r>
              <a:rPr lang="en-AU" dirty="0" smtClean="0"/>
              <a:t>Collective vision &amp; common aspirations</a:t>
            </a:r>
          </a:p>
          <a:p>
            <a:r>
              <a:rPr lang="en-AU" dirty="0" smtClean="0"/>
              <a:t>Team learning to achieve the goals</a:t>
            </a:r>
          </a:p>
          <a:p>
            <a:r>
              <a:rPr lang="en-AU" dirty="0" smtClean="0"/>
              <a:t>All elements need to be interconnected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44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 </a:t>
            </a:r>
            <a:r>
              <a:rPr lang="en-AU" dirty="0" smtClean="0"/>
              <a:t>model   </a:t>
            </a:r>
            <a:r>
              <a:rPr lang="en-AU" sz="2000" dirty="0" smtClean="0"/>
              <a:t>(</a:t>
            </a:r>
            <a:r>
              <a:rPr lang="en-AU" sz="2000" dirty="0" err="1" smtClean="0"/>
              <a:t>Pearn</a:t>
            </a:r>
            <a:r>
              <a:rPr lang="en-AU" sz="2000" dirty="0" smtClean="0"/>
              <a:t> et al, 1997)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Six factors</a:t>
            </a:r>
          </a:p>
          <a:p>
            <a:pPr lvl="1"/>
            <a:r>
              <a:rPr lang="en-AU" b="1" dirty="0" smtClean="0"/>
              <a:t>I</a:t>
            </a:r>
            <a:r>
              <a:rPr lang="en-AU" dirty="0" smtClean="0"/>
              <a:t>nspired learners</a:t>
            </a:r>
          </a:p>
          <a:p>
            <a:pPr lvl="1"/>
            <a:r>
              <a:rPr lang="en-AU" b="1" dirty="0"/>
              <a:t>N</a:t>
            </a:r>
            <a:r>
              <a:rPr lang="en-AU" dirty="0"/>
              <a:t>urturing culture</a:t>
            </a:r>
          </a:p>
          <a:p>
            <a:pPr lvl="1"/>
            <a:r>
              <a:rPr lang="en-AU" b="1" dirty="0" smtClean="0"/>
              <a:t>V</a:t>
            </a:r>
            <a:r>
              <a:rPr lang="en-AU" dirty="0" smtClean="0"/>
              <a:t>ision for the future</a:t>
            </a:r>
          </a:p>
          <a:p>
            <a:pPr lvl="1"/>
            <a:r>
              <a:rPr lang="en-AU" b="1" dirty="0"/>
              <a:t>E</a:t>
            </a:r>
            <a:r>
              <a:rPr lang="en-AU" dirty="0"/>
              <a:t>nhanced learning</a:t>
            </a:r>
          </a:p>
          <a:p>
            <a:pPr lvl="1"/>
            <a:r>
              <a:rPr lang="en-AU" b="1" dirty="0" smtClean="0"/>
              <a:t>S</a:t>
            </a:r>
            <a:r>
              <a:rPr lang="en-AU" dirty="0" smtClean="0"/>
              <a:t>upportive management </a:t>
            </a:r>
          </a:p>
          <a:p>
            <a:pPr lvl="1"/>
            <a:r>
              <a:rPr lang="en-AU" b="1" dirty="0" smtClean="0"/>
              <a:t>T</a:t>
            </a:r>
            <a:r>
              <a:rPr lang="en-AU" dirty="0" smtClean="0"/>
              <a:t>ransforming structures</a:t>
            </a:r>
          </a:p>
          <a:p>
            <a:pPr lvl="1"/>
            <a:endParaRPr lang="en-AU" dirty="0"/>
          </a:p>
          <a:p>
            <a:r>
              <a:rPr lang="en-AU" dirty="0" smtClean="0"/>
              <a:t>Strong focus on:</a:t>
            </a:r>
          </a:p>
          <a:p>
            <a:pPr lvl="1"/>
            <a:r>
              <a:rPr lang="en-AU" dirty="0" smtClean="0"/>
              <a:t>The enhancers and support mechanisms that facilitate sustained continuous learning</a:t>
            </a:r>
          </a:p>
          <a:p>
            <a:pPr lvl="1"/>
            <a:r>
              <a:rPr lang="en-AU" dirty="0" smtClean="0"/>
              <a:t>The inhibitors or blocks to learning that need to be identified and removed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66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20080"/>
          </a:xfrm>
        </p:spPr>
        <p:txBody>
          <a:bodyPr/>
          <a:lstStyle/>
          <a:p>
            <a:r>
              <a:rPr lang="en-AU" dirty="0" smtClean="0"/>
              <a:t>What sort of </a:t>
            </a:r>
            <a:r>
              <a:rPr lang="en-AU" dirty="0" smtClean="0"/>
              <a:t>framework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2292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Five-level framework?</a:t>
            </a:r>
          </a:p>
          <a:p>
            <a:r>
              <a:rPr lang="en-AU" dirty="0" smtClean="0"/>
              <a:t>Four-level framework?</a:t>
            </a:r>
          </a:p>
          <a:p>
            <a:r>
              <a:rPr lang="en-AU" dirty="0" smtClean="0"/>
              <a:t>Australian Professional Standards for Teachers?</a:t>
            </a:r>
          </a:p>
          <a:p>
            <a:r>
              <a:rPr lang="en-AU" dirty="0" smtClean="0"/>
              <a:t>Individual – group – organisational levels?</a:t>
            </a:r>
          </a:p>
          <a:p>
            <a:r>
              <a:rPr lang="en-AU" dirty="0" smtClean="0"/>
              <a:t>The bifocal lens: internal and external perspectives?</a:t>
            </a:r>
          </a:p>
          <a:p>
            <a:endParaRPr lang="en-AU" dirty="0"/>
          </a:p>
          <a:p>
            <a:pPr marL="109728" indent="0">
              <a:buNone/>
            </a:pPr>
            <a:r>
              <a:rPr lang="en-AU" dirty="0" smtClean="0">
                <a:solidFill>
                  <a:schemeClr val="accent2"/>
                </a:solidFill>
              </a:rPr>
              <a:t>‘</a:t>
            </a:r>
            <a:r>
              <a:rPr lang="en-AU" i="1" dirty="0" smtClean="0">
                <a:solidFill>
                  <a:schemeClr val="accent2"/>
                </a:solidFill>
              </a:rPr>
              <a:t>There is no right model’</a:t>
            </a:r>
          </a:p>
          <a:p>
            <a:pPr marL="109728" indent="0">
              <a:buNone/>
            </a:pPr>
            <a:endParaRPr lang="en-AU" i="1" dirty="0" smtClean="0">
              <a:solidFill>
                <a:schemeClr val="accent2"/>
              </a:solidFill>
            </a:endParaRPr>
          </a:p>
          <a:p>
            <a:pPr marL="109728" indent="0" algn="r">
              <a:buNone/>
            </a:pPr>
            <a:r>
              <a:rPr lang="en-AU" i="1" dirty="0" smtClean="0">
                <a:solidFill>
                  <a:schemeClr val="accent2"/>
                </a:solidFill>
              </a:rPr>
              <a:t>‘There is no cookbook approach’</a:t>
            </a:r>
          </a:p>
          <a:p>
            <a:pPr marL="109728" indent="0" algn="r">
              <a:buNone/>
            </a:pPr>
            <a:endParaRPr lang="en-AU" i="1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AU" i="1" dirty="0" smtClean="0">
                <a:solidFill>
                  <a:schemeClr val="accent2"/>
                </a:solidFill>
              </a:rPr>
              <a:t>‘No magic bullets for building learning organisations: no formulas, no three steps, no seven ways…</a:t>
            </a:r>
            <a:r>
              <a:rPr lang="en-AU" dirty="0" smtClean="0">
                <a:solidFill>
                  <a:schemeClr val="accent2"/>
                </a:solidFill>
              </a:rPr>
              <a:t>    </a:t>
            </a:r>
          </a:p>
          <a:p>
            <a:pPr marL="109728" indent="0" algn="r">
              <a:buNone/>
            </a:pPr>
            <a:r>
              <a:rPr lang="en-AU" dirty="0" smtClean="0"/>
              <a:t>           </a:t>
            </a:r>
            <a:r>
              <a:rPr lang="en-AU" sz="2000" dirty="0" smtClean="0"/>
              <a:t>(</a:t>
            </a:r>
            <a:r>
              <a:rPr lang="en-AU" sz="2000" dirty="0" err="1" smtClean="0"/>
              <a:t>Senge</a:t>
            </a:r>
            <a:r>
              <a:rPr lang="en-AU" sz="2000" dirty="0" smtClean="0"/>
              <a:t>, 2006, p.283)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550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r>
              <a:rPr lang="en-AU" dirty="0" smtClean="0"/>
              <a:t>LLG activities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4680520" cy="4570523"/>
          </a:xfrm>
        </p:spPr>
        <p:txBody>
          <a:bodyPr/>
          <a:lstStyle/>
          <a:p>
            <a:r>
              <a:rPr lang="en-AU" sz="2400" dirty="0" smtClean="0">
                <a:latin typeface="+mj-lt"/>
              </a:rPr>
              <a:t>Draft the model</a:t>
            </a:r>
          </a:p>
          <a:p>
            <a:r>
              <a:rPr lang="en-AU" sz="2400" i="1" dirty="0" smtClean="0">
                <a:latin typeface="+mj-lt"/>
              </a:rPr>
              <a:t>Conference calls</a:t>
            </a:r>
          </a:p>
          <a:p>
            <a:r>
              <a:rPr lang="en-AU" sz="2400" dirty="0" smtClean="0">
                <a:latin typeface="+mj-lt"/>
              </a:rPr>
              <a:t>Review and refine the draft</a:t>
            </a:r>
          </a:p>
          <a:p>
            <a:r>
              <a:rPr lang="en-AU" sz="2400" i="1" dirty="0" smtClean="0">
                <a:latin typeface="+mj-lt"/>
              </a:rPr>
              <a:t>Skype meetings</a:t>
            </a:r>
          </a:p>
          <a:p>
            <a:r>
              <a:rPr lang="en-AU" sz="2400" dirty="0" smtClean="0">
                <a:latin typeface="+mj-lt"/>
              </a:rPr>
              <a:t>More reviewing  and refining</a:t>
            </a:r>
          </a:p>
          <a:p>
            <a:r>
              <a:rPr lang="en-AU" sz="2400" i="1" dirty="0" smtClean="0">
                <a:latin typeface="+mj-lt"/>
              </a:rPr>
              <a:t>Face-to-face discussions</a:t>
            </a:r>
          </a:p>
          <a:p>
            <a:r>
              <a:rPr lang="en-AU" sz="2400" dirty="0">
                <a:latin typeface="+mj-lt"/>
              </a:rPr>
              <a:t>R</a:t>
            </a:r>
            <a:r>
              <a:rPr lang="en-AU" sz="2400" dirty="0" smtClean="0">
                <a:latin typeface="+mj-lt"/>
              </a:rPr>
              <a:t>eview and refine further</a:t>
            </a:r>
          </a:p>
          <a:p>
            <a:r>
              <a:rPr lang="en-AU" sz="2400" i="1" dirty="0" smtClean="0">
                <a:latin typeface="+mj-lt"/>
              </a:rPr>
              <a:t>Workshop in Brisbane</a:t>
            </a:r>
          </a:p>
          <a:p>
            <a:endParaRPr lang="en-A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11637" r="67261" b="8190"/>
          <a:stretch/>
        </p:blipFill>
        <p:spPr bwMode="auto">
          <a:xfrm>
            <a:off x="5436096" y="1268760"/>
            <a:ext cx="3473642" cy="4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0080"/>
          </a:xfrm>
        </p:spPr>
        <p:txBody>
          <a:bodyPr/>
          <a:lstStyle/>
          <a:p>
            <a:r>
              <a:rPr lang="en-AU" dirty="0" smtClean="0"/>
              <a:t>Distillation in Brisbane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Concerns over blurred boundaries between the elements in the model</a:t>
            </a:r>
          </a:p>
          <a:p>
            <a:pPr lvl="1"/>
            <a:r>
              <a:rPr lang="en-AU" dirty="0" smtClean="0"/>
              <a:t>6 </a:t>
            </a:r>
            <a:r>
              <a:rPr lang="en-AU" dirty="0" smtClean="0"/>
              <a:t>elements </a:t>
            </a:r>
            <a:r>
              <a:rPr lang="en-AU" dirty="0" smtClean="0"/>
              <a:t>were reduced to </a:t>
            </a:r>
            <a:r>
              <a:rPr lang="en-AU" dirty="0" smtClean="0"/>
              <a:t>3 elements</a:t>
            </a:r>
          </a:p>
          <a:p>
            <a:pPr lvl="2"/>
            <a:r>
              <a:rPr lang="en-AU" dirty="0" smtClean="0"/>
              <a:t>Learning and learners</a:t>
            </a:r>
          </a:p>
          <a:p>
            <a:pPr lvl="2"/>
            <a:r>
              <a:rPr lang="en-AU" dirty="0" smtClean="0"/>
              <a:t>Vision and culture</a:t>
            </a:r>
          </a:p>
          <a:p>
            <a:pPr lvl="2"/>
            <a:r>
              <a:rPr lang="en-AU" dirty="0" smtClean="0"/>
              <a:t>Management and structure</a:t>
            </a:r>
          </a:p>
          <a:p>
            <a:r>
              <a:rPr lang="en-AU" dirty="0" smtClean="0"/>
              <a:t>Different ideas about the nomenclature for the stages in the matrix</a:t>
            </a:r>
          </a:p>
          <a:p>
            <a:pPr lvl="1"/>
            <a:r>
              <a:rPr lang="en-AU" dirty="0" smtClean="0"/>
              <a:t>Use the dimensions of higher learning</a:t>
            </a:r>
          </a:p>
          <a:p>
            <a:pPr lvl="2"/>
            <a:r>
              <a:rPr lang="en-AU" dirty="0" smtClean="0"/>
              <a:t>Starting</a:t>
            </a:r>
          </a:p>
          <a:p>
            <a:pPr lvl="2"/>
            <a:r>
              <a:rPr lang="en-AU" dirty="0" smtClean="0"/>
              <a:t>Knowing</a:t>
            </a:r>
          </a:p>
          <a:p>
            <a:pPr lvl="2"/>
            <a:r>
              <a:rPr lang="en-AU" dirty="0" smtClean="0"/>
              <a:t>Doing </a:t>
            </a:r>
          </a:p>
          <a:p>
            <a:pPr lvl="2"/>
            <a:r>
              <a:rPr lang="en-AU" dirty="0" smtClean="0"/>
              <a:t>Being</a:t>
            </a:r>
          </a:p>
          <a:p>
            <a:r>
              <a:rPr lang="en-AU" dirty="0" smtClean="0"/>
              <a:t>Working through the internal and external lenses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2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24785" r="18580" b="11638"/>
          <a:stretch/>
        </p:blipFill>
        <p:spPr bwMode="auto">
          <a:xfrm>
            <a:off x="0" y="476672"/>
            <a:ext cx="9126810" cy="54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27371" r="19311" b="9914"/>
          <a:stretch/>
        </p:blipFill>
        <p:spPr bwMode="auto">
          <a:xfrm>
            <a:off x="-14626" y="476672"/>
            <a:ext cx="91586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27155" r="19067" b="13147"/>
          <a:stretch/>
        </p:blipFill>
        <p:spPr bwMode="auto">
          <a:xfrm>
            <a:off x="-64704" y="476672"/>
            <a:ext cx="92087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40086" r="12251" b="13147"/>
          <a:stretch/>
        </p:blipFill>
        <p:spPr bwMode="auto">
          <a:xfrm>
            <a:off x="179512" y="1412776"/>
            <a:ext cx="894160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+mj-lt"/>
              </a:rPr>
              <a:t>A closer look at </a:t>
            </a:r>
          </a:p>
          <a:p>
            <a:r>
              <a:rPr lang="en-AU" sz="3000" dirty="0" smtClean="0">
                <a:latin typeface="+mj-lt"/>
              </a:rPr>
              <a:t>Learning </a:t>
            </a:r>
            <a:r>
              <a:rPr lang="en-AU" sz="3000" dirty="0" smtClean="0">
                <a:latin typeface="+mj-lt"/>
              </a:rPr>
              <a:t>and learners:  the internal lens</a:t>
            </a:r>
            <a:endParaRPr lang="en-AU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6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066800"/>
          </a:xfrm>
        </p:spPr>
        <p:txBody>
          <a:bodyPr>
            <a:noAutofit/>
          </a:bodyPr>
          <a:lstStyle/>
          <a:p>
            <a:r>
              <a:rPr lang="en-AU" sz="3600" dirty="0" smtClean="0"/>
              <a:t>Overview: </a:t>
            </a:r>
            <a:br>
              <a:rPr lang="en-AU" sz="3600" dirty="0" smtClean="0"/>
            </a:br>
            <a:r>
              <a:rPr lang="en-AU" sz="3600" dirty="0" smtClean="0"/>
              <a:t>The learning institution maturity model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8136904" cy="4928552"/>
          </a:xfrm>
        </p:spPr>
        <p:txBody>
          <a:bodyPr>
            <a:normAutofit fontScale="925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Who?	</a:t>
            </a:r>
            <a:r>
              <a:rPr lang="en-AU" dirty="0" smtClean="0"/>
              <a:t>NSLA Literacy and Learning Group (LLG)</a:t>
            </a:r>
          </a:p>
          <a:p>
            <a:endParaRPr lang="en-AU" dirty="0" smtClean="0">
              <a:solidFill>
                <a:schemeClr val="accent2"/>
              </a:solidFill>
            </a:endParaRPr>
          </a:p>
          <a:p>
            <a:r>
              <a:rPr lang="en-AU" dirty="0" smtClean="0">
                <a:solidFill>
                  <a:schemeClr val="accent2"/>
                </a:solidFill>
              </a:rPr>
              <a:t>Why</a:t>
            </a:r>
            <a:r>
              <a:rPr lang="en-AU" dirty="0" smtClean="0">
                <a:solidFill>
                  <a:schemeClr val="accent2"/>
                </a:solidFill>
              </a:rPr>
              <a:t>?      </a:t>
            </a:r>
            <a:r>
              <a:rPr lang="en-AU" dirty="0" smtClean="0"/>
              <a:t>Background to the project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2"/>
                </a:solidFill>
              </a:rPr>
              <a:t>What?     </a:t>
            </a:r>
            <a:r>
              <a:rPr lang="en-AU" dirty="0" smtClean="0"/>
              <a:t>The project brief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2"/>
                </a:solidFill>
              </a:rPr>
              <a:t>How?  </a:t>
            </a:r>
            <a:r>
              <a:rPr lang="en-AU" dirty="0" smtClean="0"/>
              <a:t>	What did we do?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accent2"/>
                </a:solidFill>
              </a:rPr>
              <a:t>What did we end up with?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accent2"/>
                </a:solidFill>
              </a:rPr>
              <a:t>What can we do with it?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40086" r="12251" b="52344"/>
          <a:stretch/>
        </p:blipFill>
        <p:spPr bwMode="auto">
          <a:xfrm>
            <a:off x="179512" y="1412776"/>
            <a:ext cx="8941602" cy="6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+mj-lt"/>
              </a:rPr>
              <a:t>Learning and learners:  the external lens</a:t>
            </a:r>
            <a:endParaRPr lang="en-AU" sz="3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1" t="57685" r="12495" b="9698"/>
          <a:stretch/>
        </p:blipFill>
        <p:spPr bwMode="auto">
          <a:xfrm>
            <a:off x="179512" y="2042159"/>
            <a:ext cx="8888048" cy="270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>
            <a:normAutofit/>
          </a:bodyPr>
          <a:lstStyle/>
          <a:p>
            <a:r>
              <a:rPr lang="en-AU" dirty="0" smtClean="0"/>
              <a:t>Where we are now?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r="47789" b="47845"/>
          <a:stretch/>
        </p:blipFill>
        <p:spPr bwMode="auto">
          <a:xfrm>
            <a:off x="11440" y="1268760"/>
            <a:ext cx="921890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22853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+mj-lt"/>
              </a:rPr>
              <a:t>Participatory action research model</a:t>
            </a:r>
          </a:p>
          <a:p>
            <a:r>
              <a:rPr lang="en-AU" dirty="0" smtClean="0">
                <a:latin typeface="+mj-lt"/>
              </a:rPr>
              <a:t>Image:  www.regional.org.au/au/apen/2003/non_refereed/106maya.htm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8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Current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Introducing the matrix to the NSLA member libraries</a:t>
            </a:r>
          </a:p>
          <a:p>
            <a:r>
              <a:rPr lang="en-AU" dirty="0" smtClean="0"/>
              <a:t>Each member of the LLG will trial the model in some way in their organisation</a:t>
            </a:r>
          </a:p>
          <a:p>
            <a:pPr lvl="1"/>
            <a:r>
              <a:rPr lang="en-AU" dirty="0" smtClean="0"/>
              <a:t>At an individual or a team level</a:t>
            </a:r>
          </a:p>
          <a:p>
            <a:pPr lvl="1"/>
            <a:r>
              <a:rPr lang="en-AU" dirty="0" smtClean="0"/>
              <a:t>Different areas of the library may be at different </a:t>
            </a:r>
            <a:br>
              <a:rPr lang="en-AU" dirty="0" smtClean="0"/>
            </a:br>
            <a:r>
              <a:rPr lang="en-AU" dirty="0" smtClean="0"/>
              <a:t>levels of maturity</a:t>
            </a:r>
          </a:p>
          <a:p>
            <a:r>
              <a:rPr lang="en-AU" dirty="0" smtClean="0"/>
              <a:t>Need to determine how to use the model</a:t>
            </a:r>
          </a:p>
          <a:p>
            <a:pPr lvl="1"/>
            <a:r>
              <a:rPr lang="en-AU" dirty="0" smtClean="0"/>
              <a:t>How t</a:t>
            </a:r>
            <a:r>
              <a:rPr lang="en-AU" dirty="0" smtClean="0"/>
              <a:t>o </a:t>
            </a:r>
            <a:r>
              <a:rPr lang="en-AU" dirty="0" smtClean="0"/>
              <a:t>apply the concepts – a diagnostic tool?</a:t>
            </a:r>
          </a:p>
          <a:p>
            <a:pPr lvl="1"/>
            <a:r>
              <a:rPr lang="en-AU" dirty="0" smtClean="0"/>
              <a:t>How to </a:t>
            </a:r>
            <a:r>
              <a:rPr lang="en-AU" dirty="0" smtClean="0"/>
              <a:t>monitor and evaluate its </a:t>
            </a:r>
            <a:r>
              <a:rPr lang="en-AU" dirty="0" smtClean="0"/>
              <a:t>use?</a:t>
            </a:r>
            <a:endParaRPr lang="en-AU" dirty="0" smtClean="0"/>
          </a:p>
          <a:p>
            <a:pPr lvl="1"/>
            <a:r>
              <a:rPr lang="en-AU" dirty="0" smtClean="0"/>
              <a:t>How to s</a:t>
            </a:r>
            <a:r>
              <a:rPr lang="en-AU" dirty="0" smtClean="0"/>
              <a:t>hare results?</a:t>
            </a:r>
            <a:endParaRPr lang="en-AU" dirty="0" smtClean="0"/>
          </a:p>
          <a:p>
            <a:pPr lvl="1"/>
            <a:r>
              <a:rPr lang="en-AU" dirty="0"/>
              <a:t>C</a:t>
            </a:r>
            <a:r>
              <a:rPr lang="en-AU" dirty="0" smtClean="0"/>
              <a:t>ritical </a:t>
            </a:r>
            <a:r>
              <a:rPr lang="en-AU" dirty="0" smtClean="0"/>
              <a:t>friends as part of the peer review process</a:t>
            </a:r>
          </a:p>
          <a:p>
            <a:r>
              <a:rPr lang="en-AU" dirty="0" smtClean="0"/>
              <a:t>LLG meeting tomorrow</a:t>
            </a:r>
          </a:p>
          <a:p>
            <a:r>
              <a:rPr lang="en-AU" dirty="0" smtClean="0"/>
              <a:t>International discussions at IFLA (19 Aug 2013)</a:t>
            </a:r>
          </a:p>
          <a:p>
            <a:r>
              <a:rPr lang="en-AU" dirty="0" smtClean="0"/>
              <a:t>Further discussions at QUT symposium (1 Nov 2013)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0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Ultimate goal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To help individuals, their colleagues, managers and the community contribute to, sustain and benefit from libraries as learning organisations</a:t>
            </a:r>
          </a:p>
          <a:p>
            <a:r>
              <a:rPr lang="en-AU" dirty="0" smtClean="0"/>
              <a:t>To help each individual understand the contribution they can – and do – make to achieving the shared vision for the organisation</a:t>
            </a:r>
          </a:p>
          <a:p>
            <a:r>
              <a:rPr lang="en-AU" dirty="0" smtClean="0"/>
              <a:t>To ensure that staff – </a:t>
            </a:r>
            <a:r>
              <a:rPr lang="en-AU" i="1" dirty="0" smtClean="0"/>
              <a:t>and clients </a:t>
            </a:r>
            <a:r>
              <a:rPr lang="en-AU" dirty="0" smtClean="0"/>
              <a:t>-  </a:t>
            </a:r>
            <a:br>
              <a:rPr lang="en-AU" dirty="0" smtClean="0"/>
            </a:br>
            <a:r>
              <a:rPr lang="en-AU" dirty="0" smtClean="0"/>
              <a:t>“are engaged and accountable; they appreciate change; accept challenge; are able to develop new skills; and are committed to the organization’s vision and values” </a:t>
            </a:r>
          </a:p>
          <a:p>
            <a:pPr marL="109728" indent="0" algn="r">
              <a:buNone/>
            </a:pPr>
            <a:r>
              <a:rPr lang="en-AU" sz="2000" dirty="0" smtClean="0"/>
              <a:t>(</a:t>
            </a:r>
            <a:r>
              <a:rPr lang="en-AU" sz="2000" dirty="0" err="1" smtClean="0"/>
              <a:t>Giesecke</a:t>
            </a:r>
            <a:r>
              <a:rPr lang="en-AU" sz="2000" dirty="0" smtClean="0"/>
              <a:t> &amp; McIntyre, 2004, p.55)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3613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4096"/>
          </a:xfrm>
        </p:spPr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Creating the matrix was a complex task: </a:t>
            </a:r>
          </a:p>
          <a:p>
            <a:pPr lvl="1"/>
            <a:r>
              <a:rPr lang="en-AU" dirty="0" smtClean="0"/>
              <a:t>To adapt a multi-layered concept of a learning organisation – predominantly in the business sector - for the library environment</a:t>
            </a:r>
          </a:p>
          <a:p>
            <a:pPr lvl="1"/>
            <a:r>
              <a:rPr lang="en-AU" dirty="0" smtClean="0"/>
              <a:t>To distil this into a ‘simple, elegant, logical </a:t>
            </a:r>
            <a:br>
              <a:rPr lang="en-AU" dirty="0" smtClean="0"/>
            </a:br>
            <a:r>
              <a:rPr lang="en-AU" dirty="0" smtClean="0"/>
              <a:t>and memorable framework’</a:t>
            </a:r>
          </a:p>
          <a:p>
            <a:r>
              <a:rPr lang="en-AU" dirty="0" smtClean="0"/>
              <a:t>Iterative development of the maturity framework actually models </a:t>
            </a:r>
            <a:r>
              <a:rPr lang="en-AU" dirty="0"/>
              <a:t>the concept of the evolving learning </a:t>
            </a:r>
            <a:r>
              <a:rPr lang="en-AU" dirty="0" smtClean="0"/>
              <a:t>organisation</a:t>
            </a:r>
          </a:p>
          <a:p>
            <a:r>
              <a:rPr lang="en-AU" dirty="0" smtClean="0"/>
              <a:t>The maturity model promises to be a valuable tool in this brave new world of literacy and learning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6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en-AU" dirty="0" smtClean="0"/>
              <a:t>Questions or comments…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074492" cy="4324350"/>
          </a:xfrm>
        </p:spPr>
      </p:pic>
      <p:sp>
        <p:nvSpPr>
          <p:cNvPr id="5" name="TextBox 4"/>
          <p:cNvSpPr txBox="1"/>
          <p:nvPr/>
        </p:nvSpPr>
        <p:spPr>
          <a:xfrm>
            <a:off x="3635896" y="63093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latin typeface="+mj-lt"/>
              </a:rPr>
              <a:t>Contact me:  </a:t>
            </a:r>
            <a:r>
              <a:rPr lang="en-AU" dirty="0" smtClean="0">
                <a:latin typeface="+mj-lt"/>
                <a:hlinkClick r:id="rId3"/>
              </a:rPr>
              <a:t>g.hallam@qut.edu.au</a:t>
            </a:r>
            <a:r>
              <a:rPr lang="en-AU" dirty="0" smtClean="0">
                <a:latin typeface="+mj-lt"/>
              </a:rPr>
              <a:t> 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41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 smtClean="0"/>
              <a:t>Giesecke</a:t>
            </a:r>
            <a:r>
              <a:rPr lang="en-AU" dirty="0" smtClean="0"/>
              <a:t>, J. &amp; McNeil, B. (2004).  Transitioning to the learning organization.  </a:t>
            </a:r>
            <a:r>
              <a:rPr lang="en-AU" i="1" dirty="0" smtClean="0"/>
              <a:t>Library Trends, 53</a:t>
            </a:r>
            <a:r>
              <a:rPr lang="en-AU" dirty="0" smtClean="0"/>
              <a:t>(1), 54-67.</a:t>
            </a:r>
          </a:p>
          <a:p>
            <a:r>
              <a:rPr lang="en-AU" dirty="0" smtClean="0"/>
              <a:t>NSLA (2012) </a:t>
            </a:r>
            <a:r>
              <a:rPr lang="en-AU" i="1" dirty="0" smtClean="0"/>
              <a:t>Position statement on literacy and learning.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>
                <a:hlinkClick r:id="rId2"/>
              </a:rPr>
              <a:t>www.nsla.org.au/publication/position-statement-literacy-and-learning</a:t>
            </a:r>
            <a:endParaRPr lang="en-AU" i="1" dirty="0" smtClean="0"/>
          </a:p>
          <a:p>
            <a:r>
              <a:rPr lang="en-AU" dirty="0" err="1" smtClean="0"/>
              <a:t>Pearn</a:t>
            </a:r>
            <a:r>
              <a:rPr lang="en-AU" dirty="0" smtClean="0"/>
              <a:t>, M., Roderick, C. &amp; </a:t>
            </a:r>
            <a:r>
              <a:rPr lang="en-AU" dirty="0" err="1" smtClean="0"/>
              <a:t>Mulrooney</a:t>
            </a:r>
            <a:r>
              <a:rPr lang="en-AU" dirty="0" smtClean="0"/>
              <a:t>, C. (1995).  </a:t>
            </a:r>
            <a:r>
              <a:rPr lang="en-AU" i="1" dirty="0" smtClean="0"/>
              <a:t>Learning organizations in practice.</a:t>
            </a:r>
            <a:r>
              <a:rPr lang="en-AU" dirty="0" smtClean="0"/>
              <a:t> London: McGraw-Hill.</a:t>
            </a:r>
          </a:p>
          <a:p>
            <a:r>
              <a:rPr lang="en-AU" dirty="0" smtClean="0"/>
              <a:t>Rheingold, H. (2012). </a:t>
            </a:r>
            <a:r>
              <a:rPr lang="en-AU" i="1" dirty="0" smtClean="0"/>
              <a:t>Syllabus: Social media literacies. </a:t>
            </a:r>
            <a:r>
              <a:rPr lang="en-AU" dirty="0" smtClean="0"/>
              <a:t>MIT Press.  </a:t>
            </a:r>
            <a:r>
              <a:rPr lang="en-AU" dirty="0" smtClean="0">
                <a:hlinkClick r:id="rId3"/>
              </a:rPr>
              <a:t>http://mitpress.mit.edu/files/rheingoldsyllabus.pdf</a:t>
            </a:r>
            <a:r>
              <a:rPr lang="en-AU" dirty="0" smtClean="0"/>
              <a:t> </a:t>
            </a:r>
          </a:p>
          <a:p>
            <a:r>
              <a:rPr lang="en-AU" dirty="0" err="1" smtClean="0"/>
              <a:t>Senge</a:t>
            </a:r>
            <a:r>
              <a:rPr lang="en-AU" dirty="0" smtClean="0"/>
              <a:t>, P. (1990). </a:t>
            </a:r>
            <a:r>
              <a:rPr lang="en-AU" i="1" dirty="0" smtClean="0"/>
              <a:t>The fifth discipline: The art and practice of the learning organization.</a:t>
            </a:r>
            <a:r>
              <a:rPr lang="en-AU" dirty="0" smtClean="0"/>
              <a:t> New York: Doubleday.</a:t>
            </a:r>
          </a:p>
          <a:p>
            <a:r>
              <a:rPr lang="en-AU" dirty="0" err="1" smtClean="0"/>
              <a:t>Senge</a:t>
            </a:r>
            <a:r>
              <a:rPr lang="en-AU" dirty="0" smtClean="0"/>
              <a:t> (2006).</a:t>
            </a:r>
            <a:r>
              <a:rPr lang="en-AU" i="1" dirty="0"/>
              <a:t> The fifth discipline: The art and practice of the learning </a:t>
            </a:r>
            <a:r>
              <a:rPr lang="en-AU" i="1" dirty="0" smtClean="0"/>
              <a:t>organization </a:t>
            </a:r>
            <a:r>
              <a:rPr lang="en-AU" dirty="0" smtClean="0"/>
              <a:t>(</a:t>
            </a:r>
            <a:r>
              <a:rPr lang="en-AU" dirty="0" err="1" smtClean="0"/>
              <a:t>Rev.ed</a:t>
            </a:r>
            <a:r>
              <a:rPr lang="en-AU" dirty="0" smtClean="0"/>
              <a:t>.).  Milsons Point, NSW: Random House.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69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1066800"/>
          </a:xfrm>
        </p:spPr>
        <p:txBody>
          <a:bodyPr>
            <a:noAutofit/>
          </a:bodyPr>
          <a:lstStyle/>
          <a:p>
            <a:r>
              <a:rPr lang="en-AU" sz="3400" dirty="0" smtClean="0"/>
              <a:t>Background to the Maturity Model project</a:t>
            </a:r>
            <a:endParaRPr lang="en-A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5085184"/>
          </a:xfrm>
        </p:spPr>
        <p:txBody>
          <a:bodyPr>
            <a:normAutofit/>
          </a:bodyPr>
          <a:lstStyle/>
          <a:p>
            <a:r>
              <a:rPr lang="en-AU" dirty="0" smtClean="0"/>
              <a:t>Late </a:t>
            </a:r>
            <a:r>
              <a:rPr lang="en-AU" dirty="0" smtClean="0"/>
              <a:t>2010:  NSLA Literacy </a:t>
            </a:r>
            <a:r>
              <a:rPr lang="en-AU" dirty="0" smtClean="0"/>
              <a:t>and </a:t>
            </a:r>
            <a:r>
              <a:rPr lang="en-AU" dirty="0" smtClean="0"/>
              <a:t>Learning Working</a:t>
            </a:r>
            <a:br>
              <a:rPr lang="en-AU" dirty="0" smtClean="0"/>
            </a:br>
            <a:r>
              <a:rPr lang="en-AU" dirty="0" smtClean="0"/>
              <a:t>                  Group (</a:t>
            </a:r>
            <a:r>
              <a:rPr lang="en-AU" dirty="0" smtClean="0"/>
              <a:t>LLG</a:t>
            </a:r>
            <a:r>
              <a:rPr lang="en-AU" dirty="0" smtClean="0"/>
              <a:t>) established</a:t>
            </a:r>
            <a:endParaRPr lang="en-AU" dirty="0" smtClean="0"/>
          </a:p>
          <a:p>
            <a:r>
              <a:rPr lang="en-AU" dirty="0"/>
              <a:t>May 2011:  Project initiation workshop to </a:t>
            </a:r>
            <a:r>
              <a:rPr lang="en-AU" dirty="0" smtClean="0"/>
              <a:t>explore</a:t>
            </a:r>
            <a:br>
              <a:rPr lang="en-AU" dirty="0" smtClean="0"/>
            </a:br>
            <a:r>
              <a:rPr lang="en-AU" dirty="0" smtClean="0"/>
              <a:t>                 the issues:</a:t>
            </a:r>
            <a:endParaRPr lang="en-AU" dirty="0"/>
          </a:p>
          <a:p>
            <a:pPr marL="1084263" lvl="1" indent="-246063"/>
            <a:r>
              <a:rPr lang="en-AU" i="1" dirty="0"/>
              <a:t>Society does not have a ‘habit of learning’</a:t>
            </a:r>
          </a:p>
          <a:p>
            <a:pPr marL="1084263" lvl="1" indent="-246063"/>
            <a:r>
              <a:rPr lang="en-AU" i="1" dirty="0"/>
              <a:t>Society thinks that ‘learning’ only happens in a formal learning environment</a:t>
            </a:r>
          </a:p>
          <a:p>
            <a:pPr marL="1084263" lvl="1" indent="-246063"/>
            <a:r>
              <a:rPr lang="en-AU" i="1" dirty="0"/>
              <a:t>Low literacy leads to low participation in society</a:t>
            </a:r>
          </a:p>
          <a:p>
            <a:endParaRPr lang="en-AU" dirty="0" smtClean="0"/>
          </a:p>
          <a:p>
            <a:r>
              <a:rPr lang="en-AU" dirty="0" smtClean="0"/>
              <a:t>How </a:t>
            </a:r>
            <a:r>
              <a:rPr lang="en-AU" dirty="0"/>
              <a:t>might NSLA libraries make a difference</a:t>
            </a:r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37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LLG’s focus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513688"/>
          </a:xfrm>
        </p:spPr>
        <p:txBody>
          <a:bodyPr/>
          <a:lstStyle/>
          <a:p>
            <a:r>
              <a:rPr lang="en-AU" dirty="0" smtClean="0"/>
              <a:t>The central role </a:t>
            </a:r>
            <a:r>
              <a:rPr lang="en-AU" dirty="0"/>
              <a:t>of libraries: helping people…</a:t>
            </a:r>
          </a:p>
          <a:p>
            <a:pPr marL="411480" lvl="1" indent="0">
              <a:buNone/>
            </a:pPr>
            <a:r>
              <a:rPr lang="en-AU" dirty="0"/>
              <a:t>   …to learn</a:t>
            </a:r>
          </a:p>
          <a:p>
            <a:pPr marL="411480" lvl="1" indent="0">
              <a:buNone/>
            </a:pPr>
            <a:r>
              <a:rPr lang="en-AU" dirty="0"/>
              <a:t>   …to develop the skills to engage with knowledge and ideas</a:t>
            </a:r>
          </a:p>
          <a:p>
            <a:pPr marL="411480" lvl="1" indent="0">
              <a:buNone/>
            </a:pPr>
            <a:r>
              <a:rPr lang="en-AU" dirty="0"/>
              <a:t>   …to participate actively in </a:t>
            </a:r>
            <a:r>
              <a:rPr lang="en-AU" dirty="0" smtClean="0"/>
              <a:t>society</a:t>
            </a:r>
          </a:p>
          <a:p>
            <a:pPr marL="411480" lvl="1" indent="0">
              <a:buNone/>
            </a:pPr>
            <a:endParaRPr lang="en-AU" dirty="0"/>
          </a:p>
          <a:p>
            <a:r>
              <a:rPr lang="en-AU" dirty="0"/>
              <a:t>July 2012:  </a:t>
            </a:r>
            <a:r>
              <a:rPr lang="en-AU" dirty="0" smtClean="0"/>
              <a:t>Position </a:t>
            </a:r>
            <a:r>
              <a:rPr lang="en-AU" dirty="0"/>
              <a:t>statement on literacy and learning</a:t>
            </a:r>
          </a:p>
          <a:p>
            <a:pPr marL="109728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0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en-AU" dirty="0" smtClean="0"/>
              <a:t>LLG position statement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896544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Literacy is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“a skill that includes not only the individual ability to decode and encode in a medium, but also the social </a:t>
            </a:r>
            <a:br>
              <a:rPr lang="en-AU" dirty="0" smtClean="0"/>
            </a:br>
            <a:r>
              <a:rPr lang="en-AU" dirty="0" smtClean="0"/>
              <a:t>ability to use the medium effectively with others” </a:t>
            </a:r>
          </a:p>
          <a:p>
            <a:pPr marL="109728" indent="0" algn="r">
              <a:buNone/>
            </a:pPr>
            <a:r>
              <a:rPr lang="en-AU" dirty="0" smtClean="0"/>
              <a:t>                 </a:t>
            </a:r>
            <a:r>
              <a:rPr lang="en-AU" sz="2200" dirty="0" smtClean="0"/>
              <a:t>(Rheingold, 2012)</a:t>
            </a:r>
            <a:br>
              <a:rPr lang="en-AU" sz="2200" dirty="0" smtClean="0"/>
            </a:br>
            <a:endParaRPr lang="en-AU" sz="2200" dirty="0" smtClean="0"/>
          </a:p>
          <a:p>
            <a:r>
              <a:rPr lang="en-AU" dirty="0" smtClean="0"/>
              <a:t>NSLA libraries are well positioned to bring learning networks together, acting as catalysts for dynamic community enterprise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The LLG’s work combines:</a:t>
            </a:r>
          </a:p>
          <a:p>
            <a:pPr lvl="1"/>
            <a:r>
              <a:rPr lang="en-AU" dirty="0" smtClean="0"/>
              <a:t>Advocacy:  promoting the role of libraries in formal and informal education</a:t>
            </a:r>
          </a:p>
          <a:p>
            <a:pPr lvl="1"/>
            <a:r>
              <a:rPr lang="en-AU" dirty="0" smtClean="0"/>
              <a:t>Development of organisational capability as learning organisations</a:t>
            </a:r>
          </a:p>
          <a:p>
            <a:pPr lvl="1"/>
            <a:r>
              <a:rPr lang="en-AU" dirty="0" smtClean="0"/>
              <a:t>Best practice for library programs and partnerships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719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/>
          <a:lstStyle/>
          <a:p>
            <a:r>
              <a:rPr lang="en-AU" dirty="0" smtClean="0"/>
              <a:t>Issues for LLG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How to recognise and articulate these elements:</a:t>
            </a:r>
          </a:p>
          <a:p>
            <a:pPr lvl="1"/>
            <a:r>
              <a:rPr lang="en-AU" dirty="0" smtClean="0"/>
              <a:t>The ‘role of libraries in learning’</a:t>
            </a:r>
          </a:p>
          <a:p>
            <a:pPr lvl="1"/>
            <a:r>
              <a:rPr lang="en-AU" dirty="0" smtClean="0"/>
              <a:t>‘Organisational capability’ as a ‘learning institution’</a:t>
            </a:r>
          </a:p>
          <a:p>
            <a:pPr lvl="1"/>
            <a:r>
              <a:rPr lang="en-AU" dirty="0" smtClean="0"/>
              <a:t>‘Best practice’ programs and partnerships </a:t>
            </a:r>
          </a:p>
          <a:p>
            <a:r>
              <a:rPr lang="en-AU" dirty="0" smtClean="0"/>
              <a:t>Diversity across the members of NSLA</a:t>
            </a:r>
          </a:p>
          <a:p>
            <a:pPr lvl="1"/>
            <a:r>
              <a:rPr lang="en-AU" dirty="0" smtClean="0"/>
              <a:t>Need to understand the continuum of development</a:t>
            </a:r>
          </a:p>
          <a:p>
            <a:pPr lvl="1"/>
            <a:r>
              <a:rPr lang="en-AU" dirty="0" smtClean="0"/>
              <a:t>To visualise the potential pathways to maturity</a:t>
            </a:r>
          </a:p>
          <a:p>
            <a:pPr lvl="1"/>
            <a:r>
              <a:rPr lang="en-AU" dirty="0" smtClean="0"/>
              <a:t>To formulate strategies for evaluating literacy and learning programs</a:t>
            </a:r>
          </a:p>
          <a:p>
            <a:r>
              <a:rPr lang="en-AU" dirty="0" smtClean="0"/>
              <a:t>Formalised as a work package document to create a ‘maturity model’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0"/>
            <a:ext cx="91454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8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project brief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 self-evaluation matrix to enable libraries to assess their perceived stage of maturity as ‘learning institutions’</a:t>
            </a:r>
          </a:p>
          <a:p>
            <a:pPr lvl="1"/>
            <a:r>
              <a:rPr lang="en-AU" dirty="0" smtClean="0"/>
              <a:t>The delivery of literacy and learning programs for constituent communities</a:t>
            </a:r>
          </a:p>
          <a:p>
            <a:pPr lvl="1"/>
            <a:r>
              <a:rPr lang="en-AU" dirty="0" smtClean="0"/>
              <a:t>Constantly evolving organisational understanding and practice of the power of learning</a:t>
            </a:r>
          </a:p>
          <a:p>
            <a:r>
              <a:rPr lang="en-AU" dirty="0" smtClean="0"/>
              <a:t>To allow for peer review</a:t>
            </a:r>
          </a:p>
          <a:p>
            <a:pPr lvl="1"/>
            <a:r>
              <a:rPr lang="en-AU" dirty="0" smtClean="0"/>
              <a:t>Critical friends</a:t>
            </a:r>
          </a:p>
          <a:p>
            <a:pPr lvl="1"/>
            <a:r>
              <a:rPr lang="en-AU" dirty="0" smtClean="0"/>
              <a:t>Formal evaluation of specific programs</a:t>
            </a:r>
          </a:p>
          <a:p>
            <a:r>
              <a:rPr lang="en-AU" dirty="0" smtClean="0"/>
              <a:t>A tool for shared understanding about:</a:t>
            </a:r>
          </a:p>
          <a:p>
            <a:pPr lvl="1"/>
            <a:r>
              <a:rPr lang="en-AU" dirty="0" smtClean="0"/>
              <a:t>Where we are now</a:t>
            </a:r>
          </a:p>
          <a:p>
            <a:pPr lvl="1"/>
            <a:r>
              <a:rPr lang="en-AU" dirty="0" smtClean="0"/>
              <a:t>Where we are hoping to go</a:t>
            </a:r>
          </a:p>
          <a:p>
            <a:r>
              <a:rPr lang="en-AU" dirty="0" smtClean="0"/>
              <a:t>To lead to productive outcomes in terms of developing capabilities that are identified and valued by </a:t>
            </a:r>
          </a:p>
          <a:p>
            <a:pPr lvl="1"/>
            <a:r>
              <a:rPr lang="en-AU" dirty="0"/>
              <a:t>Our </a:t>
            </a:r>
            <a:r>
              <a:rPr lang="en-AU" dirty="0" smtClean="0"/>
              <a:t>staff – the ‘internal’ perspective</a:t>
            </a:r>
            <a:endParaRPr lang="en-AU" dirty="0"/>
          </a:p>
          <a:p>
            <a:pPr lvl="1"/>
            <a:r>
              <a:rPr lang="en-AU" dirty="0" smtClean="0"/>
              <a:t>Our communities – the ‘external’ perspective</a:t>
            </a:r>
          </a:p>
        </p:txBody>
      </p:sp>
    </p:spTree>
    <p:extLst>
      <p:ext uri="{BB962C8B-B14F-4D97-AF65-F5344CB8AC3E}">
        <p14:creationId xmlns:p14="http://schemas.microsoft.com/office/powerpoint/2010/main" val="34924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An iterative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11637" r="67261" b="8190"/>
          <a:stretch/>
        </p:blipFill>
        <p:spPr bwMode="auto">
          <a:xfrm rot="4010069">
            <a:off x="2846778" y="873283"/>
            <a:ext cx="4130566" cy="5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652F5B7034047B6C70F9AEB8ED43B" ma:contentTypeVersion="15" ma:contentTypeDescription="Create a new document." ma:contentTypeScope="" ma:versionID="145ed5898435132d82025dda281a4717">
  <xsd:schema xmlns:xsd="http://www.w3.org/2001/XMLSchema" xmlns:xs="http://www.w3.org/2001/XMLSchema" xmlns:p="http://schemas.microsoft.com/office/2006/metadata/properties" xmlns:ns2="e9c2b902-71aa-4872-9563-5558862f0048" xmlns:ns3="2e1b98ae-4ad8-4f94-b2e9-2941d01c86a2" targetNamespace="http://schemas.microsoft.com/office/2006/metadata/properties" ma:root="true" ma:fieldsID="86627574984cff5ceec644bfd218b5f5" ns2:_="" ns3:_="">
    <xsd:import namespace="e9c2b902-71aa-4872-9563-5558862f0048"/>
    <xsd:import namespace="2e1b98ae-4ad8-4f94-b2e9-2941d01c8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b902-71aa-4872-9563-5558862f0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fa6e375-89d1-4f89-9ebf-5f6e204b5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b98ae-4ad8-4f94-b2e9-2941d01c86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f91749-88f7-45b6-b363-1abbe739a771}" ma:internalName="TaxCatchAll" ma:showField="CatchAllData" ma:web="2e1b98ae-4ad8-4f94-b2e9-2941d01c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B2F667-5DFA-48F6-809C-6FBB5386C3F8}"/>
</file>

<file path=customXml/itemProps2.xml><?xml version="1.0" encoding="utf-8"?>
<ds:datastoreItem xmlns:ds="http://schemas.openxmlformats.org/officeDocument/2006/customXml" ds:itemID="{1C03BC15-2B3D-44B4-9AF3-742D640DADBF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398</TotalTime>
  <Words>784</Words>
  <Application>Microsoft Office PowerPoint</Application>
  <PresentationFormat>On-screen Show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The learning institution maturity model</vt:lpstr>
      <vt:lpstr>Overview:  The learning institution maturity model</vt:lpstr>
      <vt:lpstr>Background to the Maturity Model project</vt:lpstr>
      <vt:lpstr>The LLG’s focus</vt:lpstr>
      <vt:lpstr>LLG position statement</vt:lpstr>
      <vt:lpstr>Issues for LLG</vt:lpstr>
      <vt:lpstr>PowerPoint Presentation</vt:lpstr>
      <vt:lpstr>The project brief</vt:lpstr>
      <vt:lpstr>An iterative process</vt:lpstr>
      <vt:lpstr> </vt:lpstr>
      <vt:lpstr>Senge – five disciplines </vt:lpstr>
      <vt:lpstr>INVEST model   (Pearn et al, 1997)</vt:lpstr>
      <vt:lpstr>What sort of framework</vt:lpstr>
      <vt:lpstr>LLG activities</vt:lpstr>
      <vt:lpstr>Distillation in Brisbane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 are now?</vt:lpstr>
      <vt:lpstr>Current activities</vt:lpstr>
      <vt:lpstr>Ultimate goal</vt:lpstr>
      <vt:lpstr>Summary</vt:lpstr>
      <vt:lpstr>Questions or comments…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learning institution maturity model</dc:title>
  <dc:creator>Gill</dc:creator>
  <cp:lastModifiedBy>Gill</cp:lastModifiedBy>
  <cp:revision>52</cp:revision>
  <cp:lastPrinted>2013-07-14T06:56:25Z</cp:lastPrinted>
  <dcterms:created xsi:type="dcterms:W3CDTF">2013-07-14T02:25:05Z</dcterms:created>
  <dcterms:modified xsi:type="dcterms:W3CDTF">2013-07-15T02:04:41Z</dcterms:modified>
</cp:coreProperties>
</file>